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Default Extension="xlsx" ContentType="application/vnd.openxmlformats-officedocument.spreadsheetml.sheet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83" r:id="rId1"/>
  </p:sldMasterIdLst>
  <p:notesMasterIdLst>
    <p:notesMasterId r:id="rId30"/>
  </p:notesMasterIdLst>
  <p:sldIdLst>
    <p:sldId id="256" r:id="rId2"/>
    <p:sldId id="258" r:id="rId3"/>
    <p:sldId id="259" r:id="rId4"/>
    <p:sldId id="260" r:id="rId5"/>
    <p:sldId id="275" r:id="rId6"/>
    <p:sldId id="278" r:id="rId7"/>
    <p:sldId id="276" r:id="rId8"/>
    <p:sldId id="279" r:id="rId9"/>
    <p:sldId id="299" r:id="rId10"/>
    <p:sldId id="295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70" r:id="rId21"/>
    <p:sldId id="290" r:id="rId22"/>
    <p:sldId id="277" r:id="rId23"/>
    <p:sldId id="293" r:id="rId24"/>
    <p:sldId id="300" r:id="rId25"/>
    <p:sldId id="291" r:id="rId26"/>
    <p:sldId id="292" r:id="rId27"/>
    <p:sldId id="280" r:id="rId28"/>
    <p:sldId id="294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0" d="100"/>
          <a:sy n="50" d="100"/>
        </p:scale>
        <p:origin x="-108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errybuckley:Desktop:Ethnicity_Gender_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Lbl>
              <c:idx val="3"/>
              <c:layout/>
              <c:dLblPos val="outEnd"/>
              <c:showVal val="1"/>
            </c:dLbl>
            <c:dLbl>
              <c:idx val="4"/>
              <c:layout/>
              <c:dLblPos val="outEnd"/>
              <c:showVal val="1"/>
            </c:dLbl>
            <c:dLbl>
              <c:idx val="5"/>
              <c:layout/>
              <c:dLblPos val="outEnd"/>
              <c:showVal val="1"/>
            </c:dLbl>
            <c:dLbl>
              <c:idx val="6"/>
              <c:layout/>
              <c:dLblPos val="outEnd"/>
              <c:showVal val="1"/>
            </c:dLbl>
            <c:dLbl>
              <c:idx val="7"/>
              <c:layout/>
              <c:dLblPos val="outEnd"/>
              <c:showVal val="1"/>
            </c:dLbl>
            <c:dLbl>
              <c:idx val="8"/>
              <c:layout/>
              <c:dLblPos val="outEnd"/>
              <c:showVal val="1"/>
            </c:dLbl>
            <c:delete val="1"/>
          </c:dLbls>
          <c:cat>
            <c:strRef>
              <c:f>Sheet1!$A$2:$A$10</c:f>
              <c:strCache>
                <c:ptCount val="9"/>
                <c:pt idx="0">
                  <c:v>African-American</c:v>
                </c:pt>
                <c:pt idx="1">
                  <c:v>Asian</c:v>
                </c:pt>
                <c:pt idx="2">
                  <c:v>Filipino</c:v>
                </c:pt>
                <c:pt idx="3">
                  <c:v>Hispanic</c:v>
                </c:pt>
                <c:pt idx="4">
                  <c:v>Native American</c:v>
                </c:pt>
                <c:pt idx="5">
                  <c:v>Other</c:v>
                </c:pt>
                <c:pt idx="6">
                  <c:v>Pacific Islander</c:v>
                </c:pt>
                <c:pt idx="7">
                  <c:v>Unknown</c:v>
                </c:pt>
                <c:pt idx="8">
                  <c:v>White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8.8000000000000007</c:v>
                </c:pt>
                <c:pt idx="1">
                  <c:v>5.4</c:v>
                </c:pt>
                <c:pt idx="2">
                  <c:v>3.5</c:v>
                </c:pt>
                <c:pt idx="3">
                  <c:v>21.7</c:v>
                </c:pt>
                <c:pt idx="4">
                  <c:v>4.0999999999999996</c:v>
                </c:pt>
                <c:pt idx="5">
                  <c:v>1.3</c:v>
                </c:pt>
                <c:pt idx="6">
                  <c:v>2</c:v>
                </c:pt>
                <c:pt idx="7">
                  <c:v>7.2</c:v>
                </c:pt>
                <c:pt idx="8">
                  <c:v>46.1</c:v>
                </c:pt>
              </c:numCache>
            </c:numRef>
          </c:val>
        </c:ser>
        <c:axId val="105200256"/>
        <c:axId val="111168896"/>
      </c:barChart>
      <c:catAx>
        <c:axId val="105200256"/>
        <c:scaling>
          <c:orientation val="minMax"/>
        </c:scaling>
        <c:axPos val="l"/>
        <c:tickLblPos val="nextTo"/>
        <c:crossAx val="111168896"/>
        <c:crossesAt val="0"/>
        <c:auto val="1"/>
        <c:lblAlgn val="ctr"/>
        <c:lblOffset val="100"/>
      </c:catAx>
      <c:valAx>
        <c:axId val="111168896"/>
        <c:scaling>
          <c:orientation val="minMax"/>
          <c:max val="100"/>
          <c:min val="0"/>
        </c:scaling>
        <c:axPos val="b"/>
        <c:majorGridlines/>
        <c:numFmt formatCode="0" sourceLinked="0"/>
        <c:tickLblPos val="nextTo"/>
        <c:crossAx val="105200256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dLbls>
            <c:dLbl>
              <c:idx val="0"/>
              <c:layout/>
              <c:dLblPos val="outEnd"/>
              <c:showVal val="1"/>
            </c:dLbl>
            <c:dLbl>
              <c:idx val="1"/>
              <c:layout/>
              <c:dLblPos val="outEnd"/>
              <c:showVal val="1"/>
            </c:dLbl>
            <c:dLbl>
              <c:idx val="2"/>
              <c:layout/>
              <c:dLblPos val="outEnd"/>
              <c:showVal val="1"/>
            </c:dLbl>
            <c:delete val="1"/>
          </c:dLbls>
          <c:cat>
            <c:strRef>
              <c:f>Sheet1!$A$2:$A$4</c:f>
              <c:strCache>
                <c:ptCount val="3"/>
                <c:pt idx="0">
                  <c:v>Female</c:v>
                </c:pt>
                <c:pt idx="1">
                  <c:v>Male</c:v>
                </c:pt>
                <c:pt idx="2">
                  <c:v>Unknown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51.4</c:v>
                </c:pt>
                <c:pt idx="1">
                  <c:v>46.4</c:v>
                </c:pt>
                <c:pt idx="2">
                  <c:v>2.2000000000000002</c:v>
                </c:pt>
              </c:numCache>
            </c:numRef>
          </c:val>
        </c:ser>
        <c:axId val="98452608"/>
        <c:axId val="98454144"/>
      </c:barChart>
      <c:catAx>
        <c:axId val="98452608"/>
        <c:scaling>
          <c:orientation val="minMax"/>
        </c:scaling>
        <c:axPos val="b"/>
        <c:tickLblPos val="nextTo"/>
        <c:crossAx val="98454144"/>
        <c:crossesAt val="0"/>
        <c:auto val="1"/>
        <c:lblAlgn val="ctr"/>
        <c:lblOffset val="100"/>
      </c:catAx>
      <c:valAx>
        <c:axId val="98454144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crossAx val="98452608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Overall Success: 58.3%</c:v>
                </c:pt>
              </c:strCache>
            </c:strRef>
          </c:tx>
          <c:dLbls>
            <c:dLbl>
              <c:idx val="0"/>
              <c:dLblPos val="outEnd"/>
              <c:showVal val="1"/>
            </c:dLbl>
            <c:dLbl>
              <c:idx val="1"/>
              <c:dLblPos val="outEnd"/>
              <c:showVal val="1"/>
            </c:dLbl>
            <c:delete val="1"/>
          </c:dLbls>
          <c:cat>
            <c:strRef>
              <c:f>Sheet1!$A$2:$A$3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60.1</c:v>
                </c:pt>
                <c:pt idx="1">
                  <c:v>56.3</c:v>
                </c:pt>
              </c:numCache>
            </c:numRef>
          </c:val>
        </c:ser>
        <c:axId val="104864384"/>
        <c:axId val="105185664"/>
      </c:barChart>
      <c:catAx>
        <c:axId val="104864384"/>
        <c:scaling>
          <c:orientation val="minMax"/>
        </c:scaling>
        <c:axPos val="b"/>
        <c:tickLblPos val="nextTo"/>
        <c:crossAx val="105185664"/>
        <c:crossesAt val="0"/>
        <c:auto val="1"/>
        <c:lblAlgn val="ctr"/>
        <c:lblOffset val="100"/>
      </c:catAx>
      <c:valAx>
        <c:axId val="105185664"/>
        <c:scaling>
          <c:orientation val="minMax"/>
          <c:max val="100"/>
          <c:min val="0"/>
        </c:scaling>
        <c:axPos val="l"/>
        <c:majorGridlines/>
        <c:numFmt formatCode="0" sourceLinked="0"/>
        <c:tickLblPos val="nextTo"/>
        <c:crossAx val="104864384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title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Overall Success: 58.3%</c:v>
                </c:pt>
              </c:strCache>
            </c:strRef>
          </c:tx>
          <c:dLbls>
            <c:dLbl>
              <c:idx val="0"/>
              <c:dLblPos val="outEnd"/>
              <c:showVal val="1"/>
            </c:dLbl>
            <c:dLbl>
              <c:idx val="1"/>
              <c:dLblPos val="outEnd"/>
              <c:showVal val="1"/>
            </c:dLbl>
            <c:dLbl>
              <c:idx val="2"/>
              <c:dLblPos val="outEnd"/>
              <c:showVal val="1"/>
            </c:dLbl>
            <c:dLbl>
              <c:idx val="3"/>
              <c:dLblPos val="outEnd"/>
              <c:showVal val="1"/>
            </c:dLbl>
            <c:dLbl>
              <c:idx val="4"/>
              <c:dLblPos val="outEnd"/>
              <c:showVal val="1"/>
            </c:dLbl>
            <c:dLbl>
              <c:idx val="5"/>
              <c:dLblPos val="outEnd"/>
              <c:showVal val="1"/>
            </c:dLbl>
            <c:dLbl>
              <c:idx val="6"/>
              <c:dLblPos val="outEnd"/>
              <c:showVal val="1"/>
            </c:dLbl>
            <c:dLbl>
              <c:idx val="7"/>
              <c:dLblPos val="outEnd"/>
              <c:showVal val="1"/>
            </c:dLbl>
            <c:dLbl>
              <c:idx val="8"/>
              <c:dLblPos val="outEnd"/>
              <c:showVal val="1"/>
            </c:dLbl>
            <c:delete val="1"/>
          </c:dLbls>
          <c:cat>
            <c:strRef>
              <c:f>Sheet1!$A$2:$A$10</c:f>
              <c:strCache>
                <c:ptCount val="9"/>
                <c:pt idx="0">
                  <c:v>African-American</c:v>
                </c:pt>
                <c:pt idx="1">
                  <c:v>Asian</c:v>
                </c:pt>
                <c:pt idx="2">
                  <c:v>Filipino</c:v>
                </c:pt>
                <c:pt idx="3">
                  <c:v>Hispanic</c:v>
                </c:pt>
                <c:pt idx="4">
                  <c:v>Native American</c:v>
                </c:pt>
                <c:pt idx="5">
                  <c:v>Other</c:v>
                </c:pt>
                <c:pt idx="6">
                  <c:v>Pacific Islander</c:v>
                </c:pt>
                <c:pt idx="7">
                  <c:v>Unknown</c:v>
                </c:pt>
                <c:pt idx="8">
                  <c:v>White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41.2</c:v>
                </c:pt>
                <c:pt idx="1">
                  <c:v>72.3</c:v>
                </c:pt>
                <c:pt idx="2">
                  <c:v>60</c:v>
                </c:pt>
                <c:pt idx="3">
                  <c:v>53.4</c:v>
                </c:pt>
                <c:pt idx="4">
                  <c:v>52.1</c:v>
                </c:pt>
                <c:pt idx="5">
                  <c:v>57.5</c:v>
                </c:pt>
                <c:pt idx="6">
                  <c:v>53.8</c:v>
                </c:pt>
                <c:pt idx="7">
                  <c:v>59.8</c:v>
                </c:pt>
                <c:pt idx="8">
                  <c:v>62</c:v>
                </c:pt>
              </c:numCache>
            </c:numRef>
          </c:val>
        </c:ser>
        <c:axId val="111919872"/>
        <c:axId val="111921408"/>
      </c:barChart>
      <c:catAx>
        <c:axId val="111919872"/>
        <c:scaling>
          <c:orientation val="minMax"/>
        </c:scaling>
        <c:axPos val="l"/>
        <c:tickLblPos val="nextTo"/>
        <c:crossAx val="111921408"/>
        <c:crossesAt val="0"/>
        <c:auto val="1"/>
        <c:lblAlgn val="ctr"/>
        <c:lblOffset val="100"/>
      </c:catAx>
      <c:valAx>
        <c:axId val="111921408"/>
        <c:scaling>
          <c:orientation val="minMax"/>
          <c:max val="100"/>
          <c:min val="0"/>
        </c:scaling>
        <c:axPos val="b"/>
        <c:majorGridlines/>
        <c:numFmt formatCode="0" sourceLinked="0"/>
        <c:tickLblPos val="nextTo"/>
        <c:crossAx val="111919872"/>
        <c:crosses val="autoZero"/>
        <c:crossBetween val="between"/>
        <c:majorUnit val="20"/>
        <c:minorUnit val="10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Female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African-American</c:v>
                </c:pt>
                <c:pt idx="1">
                  <c:v>Asian</c:v>
                </c:pt>
                <c:pt idx="2">
                  <c:v>Filipino</c:v>
                </c:pt>
                <c:pt idx="3">
                  <c:v>Hispanic</c:v>
                </c:pt>
                <c:pt idx="4">
                  <c:v>Native American</c:v>
                </c:pt>
                <c:pt idx="5">
                  <c:v>Other</c:v>
                </c:pt>
                <c:pt idx="6">
                  <c:v>Pacific Islander</c:v>
                </c:pt>
                <c:pt idx="7">
                  <c:v>Unknown</c:v>
                </c:pt>
                <c:pt idx="8">
                  <c:v>White</c:v>
                </c:pt>
              </c:strCache>
            </c:strRef>
          </c:cat>
          <c:val>
            <c:numRef>
              <c:f>Sheet1!$B$2:$B$10</c:f>
              <c:numCache>
                <c:formatCode>0.0</c:formatCode>
                <c:ptCount val="9"/>
                <c:pt idx="0">
                  <c:v>38.4</c:v>
                </c:pt>
                <c:pt idx="1">
                  <c:v>76.900000000000006</c:v>
                </c:pt>
                <c:pt idx="2">
                  <c:v>60.6</c:v>
                </c:pt>
                <c:pt idx="3">
                  <c:v>55.6</c:v>
                </c:pt>
                <c:pt idx="4">
                  <c:v>58.8</c:v>
                </c:pt>
                <c:pt idx="5">
                  <c:v>62</c:v>
                </c:pt>
                <c:pt idx="6">
                  <c:v>51.6</c:v>
                </c:pt>
                <c:pt idx="7">
                  <c:v>60.9</c:v>
                </c:pt>
                <c:pt idx="8">
                  <c:v>64.5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Male</c:v>
                </c:pt>
              </c:strCache>
            </c:strRef>
          </c:tx>
          <c:cat>
            <c:strRef>
              <c:f>Sheet1!$A$2:$A$10</c:f>
              <c:strCache>
                <c:ptCount val="9"/>
                <c:pt idx="0">
                  <c:v>African-American</c:v>
                </c:pt>
                <c:pt idx="1">
                  <c:v>Asian</c:v>
                </c:pt>
                <c:pt idx="2">
                  <c:v>Filipino</c:v>
                </c:pt>
                <c:pt idx="3">
                  <c:v>Hispanic</c:v>
                </c:pt>
                <c:pt idx="4">
                  <c:v>Native American</c:v>
                </c:pt>
                <c:pt idx="5">
                  <c:v>Other</c:v>
                </c:pt>
                <c:pt idx="6">
                  <c:v>Pacific Islander</c:v>
                </c:pt>
                <c:pt idx="7">
                  <c:v>Unknown</c:v>
                </c:pt>
                <c:pt idx="8">
                  <c:v>White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44.8</c:v>
                </c:pt>
                <c:pt idx="1">
                  <c:v>67.3</c:v>
                </c:pt>
                <c:pt idx="2">
                  <c:v>59.3</c:v>
                </c:pt>
                <c:pt idx="3">
                  <c:v>50.7</c:v>
                </c:pt>
                <c:pt idx="4">
                  <c:v>41.8</c:v>
                </c:pt>
                <c:pt idx="5">
                  <c:v>53.6</c:v>
                </c:pt>
                <c:pt idx="6">
                  <c:v>54.7</c:v>
                </c:pt>
                <c:pt idx="7">
                  <c:v>56.8</c:v>
                </c:pt>
                <c:pt idx="8">
                  <c:v>59.5</c:v>
                </c:pt>
              </c:numCache>
            </c:numRef>
          </c:val>
        </c:ser>
        <c:axId val="97395456"/>
        <c:axId val="97451008"/>
      </c:barChart>
      <c:catAx>
        <c:axId val="97395456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97451008"/>
        <c:crossesAt val="0"/>
        <c:auto val="1"/>
        <c:lblAlgn val="ctr"/>
        <c:lblOffset val="100"/>
      </c:catAx>
      <c:valAx>
        <c:axId val="97451008"/>
        <c:scaling>
          <c:orientation val="minMax"/>
          <c:max val="100"/>
          <c:min val="0"/>
        </c:scaling>
        <c:axPos val="b"/>
        <c:majorGridlines/>
        <c:numFmt formatCode="0" sourceLinked="0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7395456"/>
        <c:crosses val="autoZero"/>
        <c:crossBetween val="between"/>
        <c:majorUnit val="20"/>
        <c:minorUnit val="10"/>
      </c:valAx>
    </c:plotArea>
    <c:legend>
      <c:legendPos val="r"/>
      <c:txPr>
        <a:bodyPr/>
        <a:lstStyle/>
        <a:p>
          <a:pPr>
            <a:defRPr sz="1400"/>
          </a:pPr>
          <a:endParaRPr lang="en-US"/>
        </a:p>
      </c:txPr>
    </c:legend>
    <c:plotVisOnly val="1"/>
  </c:chart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DBFDC3-09D7-4319-BAEA-B5D75FC8EE0B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C4B3AB-BEAC-4C02-B3DB-7751B0D4E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C4B3AB-BEAC-4C02-B3DB-7751B0D4EAC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7848600" y="0"/>
            <a:ext cx="1295399" cy="6858000"/>
          </a:xfrm>
          <a:prstGeom prst="rect">
            <a:avLst/>
          </a:prstGeom>
          <a:gradFill>
            <a:gsLst>
              <a:gs pos="0">
                <a:schemeClr val="bg1">
                  <a:lumMod val="50000"/>
                  <a:alpha val="20000"/>
                </a:schemeClr>
              </a:gs>
              <a:gs pos="100000">
                <a:schemeClr val="bg1">
                  <a:lumMod val="85000"/>
                  <a:alpha val="20000"/>
                </a:schemeClr>
              </a:gs>
            </a:gsLst>
            <a:lin ang="2159400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2971800"/>
            <a:ext cx="5120640" cy="1709928"/>
          </a:xfrm>
        </p:spPr>
        <p:txBody>
          <a:bodyPr vert="horz" lIns="91440" tIns="45720" rIns="91440" bIns="45720" rtlCol="0"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956048"/>
            <a:ext cx="5111496" cy="1004048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lnSpc>
                <a:spcPct val="120000"/>
              </a:lnSpc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7CC652-A623-41D2-B0ED-8F1D217186B4}" type="slidenum">
              <a:rPr/>
              <a:pPr/>
              <a:t>‹#›</a:t>
            </a:fld>
            <a:endParaRPr/>
          </a:p>
        </p:txBody>
      </p:sp>
      <p:pic>
        <p:nvPicPr>
          <p:cNvPr id="10" name="Picture 9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88259"/>
            <a:ext cx="7071837" cy="901700"/>
          </a:xfrm>
        </p:spPr>
        <p:txBody>
          <a:bodyPr bIns="0"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12988"/>
            <a:ext cx="6843713" cy="3813175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00" y="1103406"/>
            <a:ext cx="7085908" cy="841188"/>
          </a:xfrm>
        </p:spPr>
        <p:txBody>
          <a:bodyPr tIns="0" bIns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E3FD-0A41-48FF-9850-002E446D12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96435"/>
            <a:ext cx="7072313" cy="566738"/>
          </a:xfrm>
        </p:spPr>
        <p:txBody>
          <a:bodyPr anchor="b"/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84093" y="443753"/>
            <a:ext cx="6970059" cy="3977640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663173"/>
            <a:ext cx="7072313" cy="804862"/>
          </a:xfrm>
        </p:spPr>
        <p:txBody>
          <a:bodyPr lIns="109728">
            <a:normAutofit/>
          </a:bodyPr>
          <a:lstStyle>
            <a:lvl1pPr marL="0" indent="0">
              <a:spcBef>
                <a:spcPct val="0"/>
              </a:spcBef>
              <a:buNone/>
              <a:defRPr sz="15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24600" y="685800"/>
            <a:ext cx="1128713" cy="5440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685800"/>
            <a:ext cx="5867400" cy="5440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1341" y="6181538"/>
            <a:ext cx="806824" cy="365125"/>
          </a:xfrm>
        </p:spPr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2971800"/>
            <a:ext cx="5122862" cy="1712259"/>
          </a:xfrm>
        </p:spPr>
        <p:txBody>
          <a:bodyPr anchor="b" anchorCtr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>
            <a:lvl1pPr algn="ctr">
              <a:defRPr sz="4400" b="1" baseline="0">
                <a:solidFill>
                  <a:schemeClr val="tx2"/>
                </a:solidFill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953000"/>
            <a:ext cx="5113896" cy="1001000"/>
          </a:xfrm>
        </p:spPr>
        <p:txBody>
          <a:bodyPr vert="horz" lIns="91440" tIns="45720" rIns="91440" bIns="45720" rtlCol="0" anchor="t" anchorCtr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ctr">
              <a:lnSpc>
                <a:spcPct val="120000"/>
              </a:lnSpc>
              <a:spcBef>
                <a:spcPct val="0"/>
              </a:spcBef>
              <a:buNone/>
              <a:defRPr sz="1500" b="1" kern="1200">
                <a:solidFill>
                  <a:schemeClr val="tx1">
                    <a:tint val="7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</a:pPr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130552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06353" y="9144"/>
            <a:ext cx="2743200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9" name="Picture 8" descr="titleSlide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760260"/>
            <a:ext cx="5120640" cy="17967"/>
          </a:xfrm>
          <a:prstGeom prst="rect">
            <a:avLst/>
          </a:prstGeom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590800" y="6356350"/>
            <a:ext cx="667871" cy="365125"/>
          </a:xfr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ctr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1200" b="1" i="0" u="none" strike="noStrike" kern="1200" cap="none" spc="0" normalizeH="0" baseline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fld id="{D99619C8-A375-448C-891B-9999C6BE8E64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,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524435"/>
            <a:ext cx="4845424" cy="731838"/>
          </a:xfrm>
        </p:spPr>
        <p:txBody>
          <a:bodyPr>
            <a:noAutofit/>
          </a:bodyPr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4845424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</a:lstStyle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9144"/>
            <a:ext cx="2379663" cy="6848856"/>
          </a:xfrm>
          <a:noFill/>
          <a:ln>
            <a:noFill/>
          </a:ln>
          <a:scene3d>
            <a:camera prst="orthographicFront"/>
            <a:lightRig rig="balanced" dir="t"/>
          </a:scene3d>
          <a:sp3d extrusionH="63500">
            <a:bevelT w="38100" h="38100" prst="softRound"/>
            <a:contourClr>
              <a:schemeClr val="bg1"/>
            </a:contourClr>
          </a:sp3d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marL="0" indent="0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54300"/>
            <a:ext cx="7315200" cy="850900"/>
          </a:xfrm>
        </p:spPr>
        <p:txBody>
          <a:bodyPr anchor="b" anchorCtr="0">
            <a:normAutofit/>
          </a:bodyPr>
          <a:lstStyle>
            <a:lvl1pPr algn="ctr">
              <a:defRPr sz="4400" b="1" cap="none" baseline="0">
                <a:effectLst>
                  <a:innerShdw blurRad="63500" dist="50800" dir="5400000">
                    <a:schemeClr val="bg1">
                      <a:alpha val="50000"/>
                    </a:schemeClr>
                  </a:inn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7099" y="3622344"/>
            <a:ext cx="7302501" cy="1105401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ct val="0"/>
              </a:spcBef>
              <a:buNone/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429000" y="6356350"/>
            <a:ext cx="2133600" cy="365125"/>
          </a:xfrm>
        </p:spPr>
        <p:txBody>
          <a:bodyPr anchor="t" anchorCtr="0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38" y="635635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pic>
        <p:nvPicPr>
          <p:cNvPr id="9" name="Picture 8" descr="SectionHeader-Beve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8" y="3559792"/>
            <a:ext cx="7315200" cy="17996"/>
          </a:xfrm>
          <a:prstGeom prst="rect">
            <a:avLst/>
          </a:prstGeom>
        </p:spPr>
      </p:pic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2035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11706" y="1600200"/>
            <a:ext cx="34290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63071" y="1949824"/>
            <a:ext cx="3474720" cy="4290753"/>
          </a:xfrm>
          <a:prstGeom prst="rect">
            <a:avLst/>
          </a:prstGeom>
        </p:spPr>
      </p:pic>
      <p:pic>
        <p:nvPicPr>
          <p:cNvPr id="11" name="Picture 10" descr="ComparisonBoxes.png"/>
          <p:cNvPicPr>
            <a:picLocks noChangeAspect="1"/>
          </p:cNvPicPr>
          <p:nvPr/>
        </p:nvPicPr>
        <p:blipFill>
          <a:blip r:embed="rId2"/>
          <a:srcRect l="4559" t="28431" r="57794" b="7647"/>
          <a:stretch>
            <a:fillRect/>
          </a:stretch>
        </p:blipFill>
        <p:spPr>
          <a:xfrm>
            <a:off x="3992880" y="1945341"/>
            <a:ext cx="3474720" cy="4290753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972236"/>
            <a:ext cx="3429000" cy="4174564"/>
          </a:xfrm>
          <a:prstGeom prst="roundRect">
            <a:avLst>
              <a:gd name="adj" fmla="val 4119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tIns="91440" bIns="9144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035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011706" y="1237129"/>
            <a:ext cx="3429000" cy="698033"/>
          </a:xfrm>
        </p:spPr>
        <p:txBody>
          <a:bodyPr tIns="0" bIns="0" anchor="b">
            <a:normAutofit/>
          </a:bodyPr>
          <a:lstStyle>
            <a:lvl1pPr marL="0" indent="0" algn="ctr">
              <a:lnSpc>
                <a:spcPts val="2900"/>
              </a:lnSpc>
              <a:spcBef>
                <a:spcPct val="0"/>
              </a:spcBef>
              <a:buNone/>
              <a:defRPr sz="2600"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11706" y="1972236"/>
            <a:ext cx="3429000" cy="4174564"/>
          </a:xfrm>
          <a:prstGeom prst="roundRect">
            <a:avLst>
              <a:gd name="adj" fmla="val 2941"/>
            </a:avLst>
          </a:prstGeom>
          <a:noFill/>
          <a:effectLst/>
          <a:scene3d>
            <a:camera prst="orthographicFront"/>
            <a:lightRig rig="soft" dir="t"/>
          </a:scene3d>
          <a:sp3d>
            <a:extrusionClr>
              <a:schemeClr val="bg1"/>
            </a:extrusionClr>
            <a:contourClr>
              <a:schemeClr val="bg1">
                <a:lumMod val="65000"/>
              </a:schemeClr>
            </a:contourClr>
          </a:sp3d>
        </p:spPr>
        <p:txBody>
          <a:bodyPr vert="horz" lIns="91440" tIns="91440" rIns="91440" bIns="9144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>
            <a:lvl1pPr algn="l" defTabSz="914400" rtl="0" eaLnBrk="1" latinLnBrk="0" hangingPunct="1">
              <a:buSzPct val="100000"/>
              <a:buFont typeface="Wingdings 2" pitchFamily="18" charset="2"/>
              <a:buChar char="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buSzPct val="100000"/>
              <a:buFont typeface="Wingdings 2" pitchFamily="18" charset="2"/>
              <a:buChar char="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buSzPct val="100000"/>
              <a:buFont typeface="Wingdings 2" pitchFamily="18" charset="2"/>
              <a:buChar char="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buSzPct val="100000"/>
              <a:buFont typeface="Wingdings 2" pitchFamily="18" charset="2"/>
              <a:buChar char="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9624" y="524435"/>
            <a:ext cx="7086600" cy="731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0" contourW="6350">
              <a:bevelT w="19050" h="50800" prst="softRound"/>
              <a:contourClr>
                <a:schemeClr val="bg1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624" y="1600200"/>
            <a:ext cx="7086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>
              <a:contourClr>
                <a:schemeClr val="bg1"/>
              </a:contourClr>
            </a:sp3d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62943" y="4694238"/>
            <a:ext cx="2133600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l">
              <a:defRPr sz="18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2DC8B48C-2510-4353-B03F-9A29710CED24}" type="datetimeFigureOut">
              <a:rPr lang="en-US" smtClean="0"/>
              <a:pPr/>
              <a:t>12/21/2009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1341" y="6181538"/>
            <a:ext cx="806824" cy="365125"/>
          </a:xfrm>
          <a:prstGeom prst="rect">
            <a:avLst/>
          </a:prstGeom>
        </p:spPr>
        <p:txBody>
          <a:bodyPr vert="horz" lIns="45720" tIns="45720" rIns="45720" bIns="45720" rtlCol="0" anchor="ctr"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algn="r">
              <a:defRPr sz="4500"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</a:defRPr>
            </a:lvl1pPr>
          </a:lstStyle>
          <a:p>
            <a:fld id="{FE35DED1-828F-456B-9906-827C76AE2AC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bevelDivider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72400" y="0"/>
            <a:ext cx="107156" cy="6858000"/>
          </a:xfrm>
          <a:prstGeom prst="rect">
            <a:avLst/>
          </a:prstGeom>
        </p:spPr>
      </p:pic>
      <p:sp>
        <p:nvSpPr>
          <p:cNvPr id="9" name="Footer Placeholder 7"/>
          <p:cNvSpPr>
            <a:spLocks noGrp="1"/>
          </p:cNvSpPr>
          <p:nvPr>
            <p:ph type="ftr" sz="quarter" idx="3"/>
          </p:nvPr>
        </p:nvSpPr>
        <p:spPr>
          <a:xfrm rot="16200000">
            <a:off x="5769819" y="3208338"/>
            <a:ext cx="5105400" cy="365125"/>
          </a:xfrm>
          <a:prstGeom prst="rect">
            <a:avLst/>
          </a:prstGeom>
        </p:spPr>
        <p:txBody>
          <a:bodyPr vert="horz" lIns="45720" tIns="45720" rIns="45720" bIns="45720" rtlCol="0">
            <a:noAutofit/>
            <a:scene3d>
              <a:camera prst="orthographicFront"/>
              <a:lightRig rig="morning" dir="t">
                <a:rot lat="0" lon="0" rev="2400000"/>
              </a:lightRig>
            </a:scene3d>
            <a:sp3d extrusionH="6350">
              <a:bevelT w="6350" h="6350" prst="softRound"/>
              <a:contourClr>
                <a:schemeClr val="bg1"/>
              </a:contourClr>
            </a:sp3d>
          </a:bodyPr>
          <a:lstStyle>
            <a:lvl1pPr marL="282575" indent="-282575" algn="l" defTabSz="914400" rtl="0" eaLnBrk="1" latinLnBrk="0" hangingPunct="1">
              <a:spcBef>
                <a:spcPts val="2400"/>
              </a:spcBef>
              <a:buClr>
                <a:schemeClr val="tx2"/>
              </a:buClr>
              <a:buSzPct val="100000"/>
              <a:buFont typeface="Wingdings 2" pitchFamily="18" charset="2"/>
              <a:buNone/>
              <a:defRPr kumimoji="0" sz="2200" b="1" i="0" u="none" strike="noStrike" kern="1200" cap="none" spc="0" normalizeH="0" baseline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12700" dir="2700000" algn="tl" rotWithShape="0">
                    <a:schemeClr val="bg1">
                      <a:alpha val="40000"/>
                    </a:scheme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transition spd="med">
    <p:fade thruBlk="1"/>
  </p:transition>
  <p:txStyles>
    <p:titleStyle>
      <a:lvl1pPr algn="l" defTabSz="914400" rtl="0" eaLnBrk="1" latinLnBrk="0" hangingPunct="1">
        <a:spcBef>
          <a:spcPct val="0"/>
        </a:spcBef>
        <a:buNone/>
        <a:defRPr sz="4600" kern="1200">
          <a:solidFill>
            <a:schemeClr val="tx2"/>
          </a:solidFill>
          <a:effectLst>
            <a:innerShdw blurRad="63500" dist="50800" dir="5400000">
              <a:schemeClr val="bg1">
                <a:alpha val="5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400"/>
        </a:spcBef>
        <a:buClr>
          <a:schemeClr val="tx2"/>
        </a:buClr>
        <a:buSzPct val="100000"/>
        <a:buFont typeface="Wingdings 2" pitchFamily="18" charset="2"/>
        <a:buChar char=""/>
        <a:defRPr sz="26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4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22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Clr>
          <a:schemeClr val="tx2">
            <a:lumMod val="60000"/>
            <a:lumOff val="40000"/>
          </a:schemeClr>
        </a:buClr>
        <a:buSzPct val="100000"/>
        <a:buFont typeface="Wingdings 2" pitchFamily="18" charset="2"/>
        <a:buChar char=""/>
        <a:defRPr sz="20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Wingdings 2" pitchFamily="18" charset="2"/>
        <a:buChar char=""/>
        <a:defRPr sz="1800" kern="1200">
          <a:solidFill>
            <a:schemeClr val="tx1">
              <a:lumMod val="65000"/>
              <a:lumOff val="35000"/>
            </a:schemeClr>
          </a:solidFill>
          <a:effectLst>
            <a:outerShdw blurRad="50800" dist="12700" dir="2700000" algn="tl" rotWithShape="0">
              <a:schemeClr val="bg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Macintosh%20HD:Users:jerrybuckley:Desktop:GCCCD%20CLASS%20Assessment%20Questions%20(11-11-09).docx!OLE_LINK22" TargetMode="Externa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oleObject" Target="Macintosh%20HD:Users:jerrybuckley:Desktop:CLASS%20for%20GCCCD%20(11-11-09).docx!OLE_LINK6" TargetMode="Externa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oleObject" Target="Macintosh%20HD:Users:jerrybuckley:Desktop:CLASS%20for%20GCCCD%20(11-11-09).docx!OLE_LINK7" TargetMode="Externa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Macintosh%20HD:Users:jerrybuckley:Desktop:CLASS%20for%20GCCCD%20(11-11-09).docx!OLE_LINK8" TargetMode="Externa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Macintosh%20HD:Users:jerrybuckley:Desktop:CLASS%20for%20GCCCD%20(11-11-09).docx!OLE_LINK9" TargetMode="Externa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Macintosh%20HD:Users:jerrybuckley:Desktop:CLASS%20for%20GCCCD%20(11-11-09).docx!OLE_LINK10" TargetMode="Externa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oleObject" Target="Macintosh%20HD:Users:jerrybuckley:Desktop:CLASS%20for%20GCCCD%20(11-11-09).docx!OLE_LINK11" TargetMode="Externa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oleObject" Target="Macintosh%20HD:Users:jerrybuckley:Desktop:CLASS%20for%20GCCCD%20(11-11-09).docx!OLE_LINK12" TargetMode="Externa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Macintosh%20HD:Users:jerrybuckley:Desktop:CLASS%20for%20GCCCD%20(11-11-09).docx!OLE_LINK13" TargetMode="External"/><Relationship Id="rId4" Type="http://schemas.openxmlformats.org/officeDocument/2006/relationships/image" Target="../media/image1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Macintosh%20HD:Users:jerrybuckley:Desktop:CLASS%20for%20GCCCD%20(11-11-09).docx!OLE_LINK14" TargetMode="Externa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Macintosh%20HD:Users:jerrybuckley:Desktop:CLASS%20for%20GCCCD%20(11-11-09).docx!OLE_LINK1" TargetMode="External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5" Type="http://schemas.openxmlformats.org/officeDocument/2006/relationships/oleObject" Target="Macintosh%20HD:Users:jerrybuckley:Desktop:CLASS%20for%20GCCCD%20(11-11-09).docx!OLE_LINK15" TargetMode="Externa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oleObject" Target="Macintosh%20HD:Users:jerrybuckley:Desktop:CLASS%20for%20GCCCD%20(11-11-09).docx!OLE_LINK16" TargetMode="External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5" Type="http://schemas.openxmlformats.org/officeDocument/2006/relationships/oleObject" Target="Macintosh%20HD:Users:jerrybuckley:Desktop:CLASS%20for%20GCCCD%20(11-11-09).docx!OLE_LINK17" TargetMode="Externa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oleObject" Target="Macintosh%20HD:Users:jerrybuckley:Desktop:CLASS%20for%20GCCCD%20(11-11-09).docx!OLE_LINK18" TargetMode="External"/><Relationship Id="rId4" Type="http://schemas.openxmlformats.org/officeDocument/2006/relationships/image" Target="../media/image1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oleObject" Target="Macintosh%20HD:Users:jerrybuckley:Desktop:CLASS%20for%20GCCCD%20(11-11-09).docx!OLE_LINK19" TargetMode="External"/><Relationship Id="rId4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oleObject" Target="Macintosh%20HD:Users:jerrybuckley:Desktop:CLASS%20for%20GCCCD%20(11-11-09).docx!OLE_LINK20" TargetMode="Externa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Macintosh%20HD:Users:jerrybuckley:Desktop:CLASS%20for%20GCCCD%20(11-11-09).docx!OLE_LINK2" TargetMode="Externa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Macintosh%20HD:Users:jerrybuckley:Desktop:CLASS%20for%20GCCCD%20(11-11-09).docx!OLE_LINK3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Macintosh%20HD:Users:jerrybuckley:Desktop:CLASS%20for%20GCCCD%20(11-11-09).docx!OLE_LINK4" TargetMode="Externa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Macintosh%20HD:Users:jerrybuckley:Desktop:GCCCD%20CLASS%20Assessment%20Questions%20(11-11-09).docx!OLE_LINK5" TargetMode="Externa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Macintosh%20HD:Users:jerrybuckley:Desktop:GCCCD%20CLASS%20Assessment%20Questions%20(11-11-09).docx!OLE_LINK21" TargetMode="Externa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646" y="2971800"/>
            <a:ext cx="7499698" cy="1709928"/>
          </a:xfrm>
        </p:spPr>
        <p:txBody>
          <a:bodyPr/>
          <a:lstStyle/>
          <a:p>
            <a:pPr algn="l"/>
            <a:r>
              <a:rPr lang="en-US" dirty="0" smtClean="0"/>
              <a:t>“CLASS”</a:t>
            </a:r>
            <a:br>
              <a:rPr lang="en-US" dirty="0" smtClean="0"/>
            </a:br>
            <a:r>
              <a:rPr lang="en-US" sz="2400" dirty="0" smtClean="0"/>
              <a:t>The California Leadership Alliance for Student Success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5003976"/>
            <a:ext cx="5111496" cy="1004048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595959"/>
                </a:solidFill>
              </a:rPr>
              <a:t>November 12, 2009</a:t>
            </a:r>
          </a:p>
          <a:p>
            <a:pPr algn="l"/>
            <a:endParaRPr lang="en-US" dirty="0" smtClean="0"/>
          </a:p>
          <a:p>
            <a:pPr algn="l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 	Grossmont - </a:t>
            </a:r>
            <a:r>
              <a:rPr lang="en-US" sz="1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Cuyamaca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Community College District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4756" y="24421"/>
            <a:ext cx="1279244" cy="179333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4757" y="1817753"/>
            <a:ext cx="1279244" cy="19188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4754" y="3336479"/>
            <a:ext cx="1279244" cy="193336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64756" y="4919502"/>
            <a:ext cx="1279241" cy="191407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4326" y="545289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117047"/>
            <a:ext cx="7086600" cy="731838"/>
          </a:xfrm>
        </p:spPr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833352"/>
            <a:ext cx="7086600" cy="5952755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Table 5c. Number of students taking one or more recommended pre-collegiate course in Fall 2006 by race/ethnicity: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946" dirty="0" smtClean="0"/>
              <a:t>*Note: Not drawn from cohort data; local data substituted…</a:t>
            </a:r>
          </a:p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3250" name="Object 2"/>
          <p:cNvGraphicFramePr>
            <a:graphicFrameLocks noChangeAspect="1"/>
          </p:cNvGraphicFramePr>
          <p:nvPr/>
        </p:nvGraphicFramePr>
        <p:xfrm>
          <a:off x="1857304" y="1341978"/>
          <a:ext cx="3557813" cy="5197115"/>
        </p:xfrm>
        <a:graphic>
          <a:graphicData uri="http://schemas.openxmlformats.org/presentationml/2006/ole">
            <p:oleObj spid="_x0000_s53250" name="Document" r:id="rId5" imgW="5740189" imgH="8076903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600200"/>
            <a:ext cx="7525236" cy="4525963"/>
          </a:xfrm>
        </p:spPr>
        <p:txBody>
          <a:bodyPr/>
          <a:lstStyle/>
          <a:p>
            <a:r>
              <a:rPr lang="en-US" dirty="0" smtClean="0"/>
              <a:t>Table 6.  Number of cohort students by category: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708025" y="2404936"/>
          <a:ext cx="6169994" cy="3582232"/>
        </p:xfrm>
        <a:graphic>
          <a:graphicData uri="http://schemas.openxmlformats.org/presentationml/2006/ole">
            <p:oleObj spid="_x0000_s38914" name="Document" r:id="rId5" imgW="5638592" imgH="2857395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7.  Number of cohort students enrolled in at least one basic skills course during the first term (Fall 2006):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9938" name="Object 2"/>
          <p:cNvGraphicFramePr>
            <a:graphicFrameLocks noChangeAspect="1"/>
          </p:cNvGraphicFramePr>
          <p:nvPr/>
        </p:nvGraphicFramePr>
        <p:xfrm>
          <a:off x="729889" y="3112931"/>
          <a:ext cx="5001794" cy="1390391"/>
        </p:xfrm>
        <a:graphic>
          <a:graphicData uri="http://schemas.openxmlformats.org/presentationml/2006/ole">
            <p:oleObj spid="_x0000_s39938" name="Document" r:id="rId5" imgW="5638592" imgH="1130258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8.  Success in at least one pre-collegiate course by gender: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0962" name="Object 2"/>
          <p:cNvGraphicFramePr>
            <a:graphicFrameLocks noChangeAspect="1"/>
          </p:cNvGraphicFramePr>
          <p:nvPr/>
        </p:nvGraphicFramePr>
        <p:xfrm>
          <a:off x="745999" y="2630488"/>
          <a:ext cx="6786562" cy="2435225"/>
        </p:xfrm>
        <a:graphic>
          <a:graphicData uri="http://schemas.openxmlformats.org/presentationml/2006/ole">
            <p:oleObj spid="_x0000_s40962" name="Document" r:id="rId5" imgW="5854485" imgH="2374813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9.  Success in at least one pre-collegiate course by ethnicity: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741363" y="2608263"/>
          <a:ext cx="6894512" cy="3541712"/>
        </p:xfrm>
        <a:graphic>
          <a:graphicData uri="http://schemas.openxmlformats.org/presentationml/2006/ole">
            <p:oleObj spid="_x0000_s41986" name="Document" r:id="rId5" imgW="6311668" imgH="3517771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153581"/>
            <a:ext cx="7086600" cy="731838"/>
          </a:xfrm>
        </p:spPr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993348"/>
            <a:ext cx="7086600" cy="4525963"/>
          </a:xfrm>
        </p:spPr>
        <p:txBody>
          <a:bodyPr/>
          <a:lstStyle/>
          <a:p>
            <a:r>
              <a:rPr lang="en-US" dirty="0" smtClean="0"/>
              <a:t>Table 10.  Success in at least one pre-collegiate course by gender and ethnicity: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753269" y="1944177"/>
          <a:ext cx="4708687" cy="4824202"/>
        </p:xfrm>
        <a:graphic>
          <a:graphicData uri="http://schemas.openxmlformats.org/presentationml/2006/ole">
            <p:oleObj spid="_x0000_s43010" name="Document" r:id="rId5" imgW="6883147" imgH="7327630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11.  Success in all pre-collegiate courses (Fall 2006 – Spring 2009) by gender: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4034" name="Object 2"/>
          <p:cNvGraphicFramePr>
            <a:graphicFrameLocks noChangeAspect="1"/>
          </p:cNvGraphicFramePr>
          <p:nvPr/>
        </p:nvGraphicFramePr>
        <p:xfrm>
          <a:off x="752349" y="2788401"/>
          <a:ext cx="6408737" cy="2111375"/>
        </p:xfrm>
        <a:graphic>
          <a:graphicData uri="http://schemas.openxmlformats.org/presentationml/2006/ole">
            <p:oleObj spid="_x0000_s44034" name="Document" r:id="rId5" imgW="5638592" imgH="1981127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12.  Success in all pre-collegiate courses (Fall 2006 – Spring 2009) by race/ethnicity: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730970" y="2671763"/>
          <a:ext cx="6900863" cy="3198812"/>
        </p:xfrm>
        <a:graphic>
          <a:graphicData uri="http://schemas.openxmlformats.org/presentationml/2006/ole">
            <p:oleObj spid="_x0000_s45058" name="Document" r:id="rId5" imgW="6146574" imgH="3124085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152993"/>
            <a:ext cx="7086600" cy="731838"/>
          </a:xfrm>
        </p:spPr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905244"/>
            <a:ext cx="7086600" cy="4525963"/>
          </a:xfrm>
        </p:spPr>
        <p:txBody>
          <a:bodyPr/>
          <a:lstStyle/>
          <a:p>
            <a:r>
              <a:rPr lang="en-US" dirty="0" smtClean="0"/>
              <a:t>Table 13. Success in all pre-collegiate courses (Fall 2006 – Spring 2009) by gender and ethnicity: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6082" name="Object 2"/>
          <p:cNvGraphicFramePr>
            <a:graphicFrameLocks noChangeAspect="1"/>
          </p:cNvGraphicFramePr>
          <p:nvPr/>
        </p:nvGraphicFramePr>
        <p:xfrm>
          <a:off x="2249488" y="1857375"/>
          <a:ext cx="4881562" cy="4875213"/>
        </p:xfrm>
        <a:graphic>
          <a:graphicData uri="http://schemas.openxmlformats.org/presentationml/2006/ole">
            <p:oleObj spid="_x0000_s46082" name="Document" r:id="rId5" imgW="6603757" imgH="6870447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14. Overall success for all cohort students in first term (Fall 2006) by gender: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7106" name="Object 2"/>
          <p:cNvGraphicFramePr>
            <a:graphicFrameLocks noChangeAspect="1"/>
          </p:cNvGraphicFramePr>
          <p:nvPr/>
        </p:nvGraphicFramePr>
        <p:xfrm>
          <a:off x="685800" y="2792413"/>
          <a:ext cx="6913296" cy="2275827"/>
        </p:xfrm>
        <a:graphic>
          <a:graphicData uri="http://schemas.openxmlformats.org/presentationml/2006/ole">
            <p:oleObj spid="_x0000_s47106" name="Document" r:id="rId5" imgW="5638592" imgH="1981127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1.  Total number of students in the cohort: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3554" name="Object 2"/>
          <p:cNvGraphicFramePr>
            <a:graphicFrameLocks noChangeAspect="1"/>
          </p:cNvGraphicFramePr>
          <p:nvPr/>
        </p:nvGraphicFramePr>
        <p:xfrm>
          <a:off x="787555" y="2483602"/>
          <a:ext cx="4519613" cy="1295400"/>
        </p:xfrm>
        <a:graphic>
          <a:graphicData uri="http://schemas.openxmlformats.org/presentationml/2006/ole">
            <p:oleObj spid="_x0000_s23554" name="Document" r:id="rId5" imgW="5638592" imgH="1130258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391945"/>
            <a:ext cx="7086600" cy="977517"/>
          </a:xfrm>
        </p:spPr>
        <p:txBody>
          <a:bodyPr/>
          <a:lstStyle/>
          <a:p>
            <a:r>
              <a:rPr lang="en-US" dirty="0" smtClean="0"/>
              <a:t>Who Passed?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86184"/>
            <a:ext cx="7086600" cy="493997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</a:pPr>
            <a:r>
              <a:rPr lang="en-US" sz="2400" dirty="0" smtClean="0"/>
              <a:t>Figure 3.  </a:t>
            </a:r>
            <a:r>
              <a:rPr lang="en-US" sz="2000" dirty="0" smtClean="0"/>
              <a:t>“How did all cohort</a:t>
            </a:r>
            <a:r>
              <a:rPr lang="en-US" sz="1800" i="1" dirty="0" smtClean="0"/>
              <a:t> </a:t>
            </a:r>
            <a:r>
              <a:rPr lang="en-US" sz="2000" i="1" dirty="0" smtClean="0"/>
              <a:t>students do in their first term?”</a:t>
            </a:r>
            <a:r>
              <a:rPr lang="en-US" sz="4000" i="1" dirty="0" smtClean="0"/>
              <a:t> </a:t>
            </a:r>
            <a:endParaRPr lang="en-US" sz="2400" i="1" dirty="0"/>
          </a:p>
        </p:txBody>
      </p:sp>
      <p:pic>
        <p:nvPicPr>
          <p:cNvPr id="4" name="Picture 3" descr="Student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Chart 7"/>
          <p:cNvGraphicFramePr/>
          <p:nvPr/>
        </p:nvGraphicFramePr>
        <p:xfrm>
          <a:off x="613494" y="1911288"/>
          <a:ext cx="6275206" cy="42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15. Overall success for all cohort students in first term (Fall 2006) by race/ethnicity: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695325" y="3045575"/>
          <a:ext cx="6961188" cy="3227388"/>
        </p:xfrm>
        <a:graphic>
          <a:graphicData uri="http://schemas.openxmlformats.org/presentationml/2006/ole">
            <p:oleObj spid="_x0000_s48130" name="Document" r:id="rId5" imgW="6146574" imgH="3124085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403927"/>
            <a:ext cx="7086600" cy="977517"/>
          </a:xfrm>
        </p:spPr>
        <p:txBody>
          <a:bodyPr/>
          <a:lstStyle/>
          <a:p>
            <a:r>
              <a:rPr lang="en-US" dirty="0" smtClean="0"/>
              <a:t>Who Passed?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50238"/>
            <a:ext cx="7086600" cy="493997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Figure 4.  </a:t>
            </a:r>
            <a:r>
              <a:rPr lang="en-US" sz="2000" i="1" dirty="0" smtClean="0"/>
              <a:t>“How did all cohort students do in their first term?”</a:t>
            </a:r>
            <a:r>
              <a:rPr lang="en-US" sz="4000" i="1" dirty="0" smtClean="0"/>
              <a:t> </a:t>
            </a:r>
            <a:endParaRPr lang="en-US" sz="2000" i="1" dirty="0"/>
          </a:p>
        </p:txBody>
      </p:sp>
      <p:pic>
        <p:nvPicPr>
          <p:cNvPr id="4" name="Picture 3" descr="Student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hart 6"/>
          <p:cNvGraphicFramePr/>
          <p:nvPr/>
        </p:nvGraphicFramePr>
        <p:xfrm>
          <a:off x="349624" y="1905083"/>
          <a:ext cx="6742742" cy="47660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152993"/>
            <a:ext cx="7086600" cy="731838"/>
          </a:xfrm>
        </p:spPr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905244"/>
            <a:ext cx="7086600" cy="4525963"/>
          </a:xfrm>
        </p:spPr>
        <p:txBody>
          <a:bodyPr/>
          <a:lstStyle/>
          <a:p>
            <a:r>
              <a:rPr lang="en-US" dirty="0" smtClean="0"/>
              <a:t>Table 16. Success for all cohort students in the first term (Fall 2006) by gender and ethnicity: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1202" name="Object 2"/>
          <p:cNvGraphicFramePr>
            <a:graphicFrameLocks noChangeAspect="1"/>
          </p:cNvGraphicFramePr>
          <p:nvPr/>
        </p:nvGraphicFramePr>
        <p:xfrm>
          <a:off x="737025" y="1852613"/>
          <a:ext cx="4702054" cy="4828745"/>
        </p:xfrm>
        <a:graphic>
          <a:graphicData uri="http://schemas.openxmlformats.org/presentationml/2006/ole">
            <p:oleObj spid="_x0000_s51202" name="Document" r:id="rId5" imgW="6603757" imgH="6870447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152993"/>
            <a:ext cx="7086600" cy="731838"/>
          </a:xfrm>
        </p:spPr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905244"/>
            <a:ext cx="7086600" cy="4525963"/>
          </a:xfrm>
        </p:spPr>
        <p:txBody>
          <a:bodyPr/>
          <a:lstStyle/>
          <a:p>
            <a:r>
              <a:rPr lang="en-US" dirty="0" smtClean="0"/>
              <a:t>Figure 5. Success for all cohort students in the first term (Fall 2006) by gender and ethnicity: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/>
          <p:cNvGraphicFramePr/>
          <p:nvPr/>
        </p:nvGraphicFramePr>
        <p:xfrm>
          <a:off x="349624" y="2031999"/>
          <a:ext cx="7248948" cy="4696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17.  Subsequent success rates for all cohort students after Fall 2006: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695325" y="2696142"/>
          <a:ext cx="6961572" cy="2479932"/>
        </p:xfrm>
        <a:graphic>
          <a:graphicData uri="http://schemas.openxmlformats.org/presentationml/2006/ole">
            <p:oleObj spid="_x0000_s49154" name="Document" r:id="rId5" imgW="5638592" imgH="2120822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18.  Subsequent success rates for all cohort students after Fall 2006 by gender: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685800" y="2708427"/>
          <a:ext cx="6897760" cy="2457804"/>
        </p:xfrm>
        <a:graphic>
          <a:graphicData uri="http://schemas.openxmlformats.org/presentationml/2006/ole">
            <p:oleObj spid="_x0000_s50178" name="Document" r:id="rId5" imgW="5638592" imgH="2120822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After 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19.  Subsequent success rates for all cohort students after Fall 2006 by ethnicity: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7890" name="Object 2"/>
          <p:cNvGraphicFramePr>
            <a:graphicFrameLocks noChangeAspect="1"/>
          </p:cNvGraphicFramePr>
          <p:nvPr/>
        </p:nvGraphicFramePr>
        <p:xfrm>
          <a:off x="719858" y="2719124"/>
          <a:ext cx="6864350" cy="3338513"/>
        </p:xfrm>
        <a:graphic>
          <a:graphicData uri="http://schemas.openxmlformats.org/presentationml/2006/ole">
            <p:oleObj spid="_x0000_s37890" name="Document" r:id="rId5" imgW="6146574" imgH="3263780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152993"/>
            <a:ext cx="7086600" cy="731838"/>
          </a:xfrm>
        </p:spPr>
        <p:txBody>
          <a:bodyPr/>
          <a:lstStyle/>
          <a:p>
            <a:r>
              <a:rPr lang="en-US" dirty="0" smtClean="0"/>
              <a:t>After 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905244"/>
            <a:ext cx="7086600" cy="4525963"/>
          </a:xfrm>
        </p:spPr>
        <p:txBody>
          <a:bodyPr/>
          <a:lstStyle/>
          <a:p>
            <a:r>
              <a:rPr lang="en-US" dirty="0" smtClean="0"/>
              <a:t>Table 20. Subsequent success rates for all cohort students  after Fall 2006 by gender and ethnicity: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2226" name="Object 2"/>
          <p:cNvGraphicFramePr>
            <a:graphicFrameLocks noChangeAspect="1"/>
          </p:cNvGraphicFramePr>
          <p:nvPr/>
        </p:nvGraphicFramePr>
        <p:xfrm>
          <a:off x="2143908" y="1893104"/>
          <a:ext cx="4614015" cy="4840589"/>
        </p:xfrm>
        <a:graphic>
          <a:graphicData uri="http://schemas.openxmlformats.org/presentationml/2006/ole">
            <p:oleObj spid="_x0000_s52226" name="Document" r:id="rId5" imgW="6603757" imgH="7010142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2.  Number of cohort students enrolled full-time vs. part-time: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737103" y="2774949"/>
          <a:ext cx="6560314" cy="1562925"/>
        </p:xfrm>
        <a:graphic>
          <a:graphicData uri="http://schemas.openxmlformats.org/presentationml/2006/ole">
            <p:oleObj spid="_x0000_s24578" name="Document" r:id="rId5" imgW="5638592" imgH="1308052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3.  Number of cohort students by race/ethnicity: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5602" name="Object 2"/>
          <p:cNvGraphicFramePr>
            <a:graphicFrameLocks noChangeAspect="1"/>
          </p:cNvGraphicFramePr>
          <p:nvPr/>
        </p:nvGraphicFramePr>
        <p:xfrm>
          <a:off x="3061312" y="2213889"/>
          <a:ext cx="3313950" cy="4486778"/>
        </p:xfrm>
        <a:graphic>
          <a:graphicData uri="http://schemas.openxmlformats.org/presentationml/2006/ole">
            <p:oleObj spid="_x0000_s25602" name="Document" r:id="rId5" imgW="5638592" imgH="6298968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1.  Students by Race/Ethnicity: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/>
          <p:cNvGraphicFramePr/>
          <p:nvPr/>
        </p:nvGraphicFramePr>
        <p:xfrm>
          <a:off x="227626" y="2210614"/>
          <a:ext cx="7044445" cy="443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Table 4.  Number of cohort students by gender: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741311" y="2371725"/>
          <a:ext cx="5664687" cy="3581364"/>
        </p:xfrm>
        <a:graphic>
          <a:graphicData uri="http://schemas.openxmlformats.org/presentationml/2006/ole">
            <p:oleObj spid="_x0000_s35844" name="Document" r:id="rId5" imgW="5638592" imgH="2971691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Cohort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Figure 2.  Gender </a:t>
            </a:r>
            <a:r>
              <a:rPr lang="en-US" sz="1800" dirty="0" smtClean="0"/>
              <a:t>(Percent)</a:t>
            </a:r>
            <a:endParaRPr lang="en-US" sz="1800" dirty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8" name="Chart 7"/>
          <p:cNvGraphicFramePr/>
          <p:nvPr/>
        </p:nvGraphicFramePr>
        <p:xfrm>
          <a:off x="706840" y="227651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600200"/>
            <a:ext cx="7525236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Table 5a.  Number of students participating in assessment*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400" dirty="0" smtClean="0"/>
              <a:t>*Note: Not drawn from cohort data; local data substituted…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6866" name="Object 2"/>
          <p:cNvGraphicFramePr>
            <a:graphicFrameLocks noChangeAspect="1"/>
          </p:cNvGraphicFramePr>
          <p:nvPr/>
        </p:nvGraphicFramePr>
        <p:xfrm>
          <a:off x="786700" y="2433600"/>
          <a:ext cx="6713709" cy="3039314"/>
        </p:xfrm>
        <a:graphic>
          <a:graphicData uri="http://schemas.openxmlformats.org/presentationml/2006/ole">
            <p:oleObj spid="_x0000_s36866" name="Document" r:id="rId5" imgW="5638592" imgH="2552606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624" y="284795"/>
            <a:ext cx="7086600" cy="731838"/>
          </a:xfrm>
        </p:spPr>
        <p:txBody>
          <a:bodyPr/>
          <a:lstStyle/>
          <a:p>
            <a:r>
              <a:rPr lang="en-US" dirty="0" smtClean="0"/>
              <a:t>Fall 2006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624" y="1168848"/>
            <a:ext cx="7086600" cy="568915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Table 5b.  Number of students taking one or more recommended pre-collegiate course in Fall 2006 by gender*: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1800" dirty="0" smtClean="0"/>
              <a:t>*Note: Not drawn from cohort data; local data substituted…</a:t>
            </a:r>
            <a:endParaRPr lang="en-US" sz="16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874860" y="1353960"/>
            <a:ext cx="1269140" cy="550403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874860" y="0"/>
            <a:ext cx="1269140" cy="50852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udents_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860" y="508528"/>
            <a:ext cx="1256928" cy="845433"/>
          </a:xfrm>
          <a:prstGeom prst="rect">
            <a:avLst/>
          </a:prstGeom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7346" name="Object 2"/>
          <p:cNvGraphicFramePr>
            <a:graphicFrameLocks noChangeAspect="1"/>
          </p:cNvGraphicFramePr>
          <p:nvPr/>
        </p:nvGraphicFramePr>
        <p:xfrm>
          <a:off x="1198035" y="2264534"/>
          <a:ext cx="5494985" cy="4109708"/>
        </p:xfrm>
        <a:graphic>
          <a:graphicData uri="http://schemas.openxmlformats.org/presentationml/2006/ole">
            <p:oleObj spid="_x0000_s57346" name="Document" r:id="rId5" imgW="5752888" imgH="4051151" progId="Word.Document.12">
              <p:link updateAutomatic="1"/>
            </p:oleObj>
          </a:graphicData>
        </a:graphic>
      </p:graphicFrame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al">
  <a:themeElements>
    <a:clrScheme name="Custom 1">
      <a:dk1>
        <a:sysClr val="windowText" lastClr="000000"/>
      </a:dk1>
      <a:lt1>
        <a:sysClr val="window" lastClr="FFFFFF"/>
      </a:lt1>
      <a:dk2>
        <a:srgbClr val="32363B"/>
      </a:dk2>
      <a:lt2>
        <a:srgbClr val="CACFD3"/>
      </a:lt2>
      <a:accent1>
        <a:srgbClr val="6283AD"/>
      </a:accent1>
      <a:accent2>
        <a:srgbClr val="324966"/>
      </a:accent2>
      <a:accent3>
        <a:srgbClr val="5B9EA4"/>
      </a:accent3>
      <a:accent4>
        <a:srgbClr val="1D5B57"/>
      </a:accent4>
      <a:accent5>
        <a:srgbClr val="1B4430"/>
      </a:accent5>
      <a:accent6>
        <a:srgbClr val="2F3C35"/>
      </a:accent6>
      <a:hlink>
        <a:srgbClr val="ED7307"/>
      </a:hlink>
      <a:folHlink>
        <a:srgbClr val="6D6F71"/>
      </a:folHlink>
    </a:clrScheme>
    <a:fontScheme name="Metal">
      <a:majorFont>
        <a:latin typeface="Eurostile"/>
        <a:ea typeface=""/>
        <a:cs typeface=""/>
        <a:font script="Jpan" typeface="ＭＳ Ｐゴシック"/>
      </a:majorFont>
      <a:minorFont>
        <a:latin typeface="Eurostile"/>
        <a:ea typeface=""/>
        <a:cs typeface=""/>
        <a:font script="Jpan" typeface="ＭＳ Ｐゴシック"/>
      </a:minorFont>
    </a:fontScheme>
    <a:fmtScheme name="Metal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60000"/>
                <a:satMod val="130000"/>
              </a:schemeClr>
            </a:gs>
            <a:gs pos="100000">
              <a:schemeClr val="phClr">
                <a:tint val="70000"/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38100" dist="12700" dir="5400000" rotWithShape="0">
              <a:srgbClr val="FFFFFF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3000000"/>
            </a:lightRig>
          </a:scene3d>
          <a:sp3d contourW="15875" prstMaterial="matte">
            <a:bevelT w="63500" h="50800" prst="angle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Metal.thmx</Template>
  <TotalTime>1806</TotalTime>
  <Words>562</Words>
  <Application>Microsoft Office PowerPoint</Application>
  <PresentationFormat>On-screen Show (4:3)</PresentationFormat>
  <Paragraphs>126</Paragraphs>
  <Slides>28</Slides>
  <Notes>28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Links</vt:lpstr>
      </vt:variant>
      <vt:variant>
        <vt:i4>22</vt:i4>
      </vt:variant>
      <vt:variant>
        <vt:lpstr>Slide Titles</vt:lpstr>
      </vt:variant>
      <vt:variant>
        <vt:i4>28</vt:i4>
      </vt:variant>
    </vt:vector>
  </HeadingPairs>
  <TitlesOfParts>
    <vt:vector size="51" baseType="lpstr">
      <vt:lpstr>Metal</vt:lpstr>
      <vt:lpstr>Macintosh HD:Users:jerrybuckley:Desktop:CLASS for GCCCD (11-11-09).docx!OLE_LINK1</vt:lpstr>
      <vt:lpstr>Macintosh HD:Users:jerrybuckley:Desktop:CLASS for GCCCD (11-11-09).docx!OLE_LINK2</vt:lpstr>
      <vt:lpstr>Macintosh HD:Users:jerrybuckley:Desktop:CLASS for GCCCD (11-11-09).docx!OLE_LINK3</vt:lpstr>
      <vt:lpstr>Macintosh HD:Users:jerrybuckley:Desktop:CLASS for GCCCD (11-11-09).docx!OLE_LINK4</vt:lpstr>
      <vt:lpstr>Macintosh HD:Users:jerrybuckley:Desktop:GCCCD CLASS Assessment Questions (11-11-09).docx!OLE_LINK5</vt:lpstr>
      <vt:lpstr>Macintosh HD:Users:jerrybuckley:Desktop:GCCCD CLASS Assessment Questions (11-11-09).docx!OLE_LINK21</vt:lpstr>
      <vt:lpstr>Macintosh HD:Users:jerrybuckley:Desktop:GCCCD CLASS Assessment Questions (11-11-09).docx!OLE_LINK22</vt:lpstr>
      <vt:lpstr>Macintosh HD:Users:jerrybuckley:Desktop:CLASS for GCCCD (11-11-09).docx!OLE_LINK6</vt:lpstr>
      <vt:lpstr>Macintosh HD:Users:jerrybuckley:Desktop:CLASS for GCCCD (11-11-09).docx!OLE_LINK7</vt:lpstr>
      <vt:lpstr>Macintosh HD:Users:jerrybuckley:Desktop:CLASS for GCCCD (11-11-09).docx!OLE_LINK8</vt:lpstr>
      <vt:lpstr>Macintosh HD:Users:jerrybuckley:Desktop:CLASS for GCCCD (11-11-09).docx!OLE_LINK9</vt:lpstr>
      <vt:lpstr>Macintosh HD:Users:jerrybuckley:Desktop:CLASS for GCCCD (11-11-09).docx!OLE_LINK10</vt:lpstr>
      <vt:lpstr>Macintosh HD:Users:jerrybuckley:Desktop:CLASS for GCCCD (11-11-09).docx!OLE_LINK11</vt:lpstr>
      <vt:lpstr>Macintosh HD:Users:jerrybuckley:Desktop:CLASS for GCCCD (11-11-09).docx!OLE_LINK12</vt:lpstr>
      <vt:lpstr>Macintosh HD:Users:jerrybuckley:Desktop:CLASS for GCCCD (11-11-09).docx!OLE_LINK13</vt:lpstr>
      <vt:lpstr>Macintosh HD:Users:jerrybuckley:Desktop:CLASS for GCCCD (11-11-09).docx!OLE_LINK14</vt:lpstr>
      <vt:lpstr>Macintosh HD:Users:jerrybuckley:Desktop:CLASS for GCCCD (11-11-09).docx!OLE_LINK15</vt:lpstr>
      <vt:lpstr>Macintosh HD:Users:jerrybuckley:Desktop:CLASS for GCCCD (11-11-09).docx!OLE_LINK16</vt:lpstr>
      <vt:lpstr>Macintosh HD:Users:jerrybuckley:Desktop:CLASS for GCCCD (11-11-09).docx!OLE_LINK17</vt:lpstr>
      <vt:lpstr>Macintosh HD:Users:jerrybuckley:Desktop:CLASS for GCCCD (11-11-09).docx!OLE_LINK18</vt:lpstr>
      <vt:lpstr>Macintosh HD:Users:jerrybuckley:Desktop:CLASS for GCCCD (11-11-09).docx!OLE_LINK19</vt:lpstr>
      <vt:lpstr>Macintosh HD:Users:jerrybuckley:Desktop:CLASS for GCCCD (11-11-09).docx!OLE_LINK20</vt:lpstr>
      <vt:lpstr>“CLASS” The California Leadership Alliance for Student Success</vt:lpstr>
      <vt:lpstr>Fall 2006</vt:lpstr>
      <vt:lpstr>Fall 2006</vt:lpstr>
      <vt:lpstr>Fall 2006</vt:lpstr>
      <vt:lpstr>The Cohort</vt:lpstr>
      <vt:lpstr>Fall 2006</vt:lpstr>
      <vt:lpstr>The Cohort</vt:lpstr>
      <vt:lpstr>Fall 2006</vt:lpstr>
      <vt:lpstr>Fall 2006</vt:lpstr>
      <vt:lpstr>Fall 2006</vt:lpstr>
      <vt:lpstr>Fall 2006</vt:lpstr>
      <vt:lpstr>Fall 2006</vt:lpstr>
      <vt:lpstr>Fall 2006</vt:lpstr>
      <vt:lpstr>Fall 2006</vt:lpstr>
      <vt:lpstr>Fall 2006</vt:lpstr>
      <vt:lpstr>Fall 2006</vt:lpstr>
      <vt:lpstr>Fall 2006</vt:lpstr>
      <vt:lpstr>Fall 2006</vt:lpstr>
      <vt:lpstr>Fall 2006</vt:lpstr>
      <vt:lpstr>Who Passed?</vt:lpstr>
      <vt:lpstr>Fall 2006</vt:lpstr>
      <vt:lpstr>Who Passed?</vt:lpstr>
      <vt:lpstr>Fall 2006</vt:lpstr>
      <vt:lpstr>Fall 2006</vt:lpstr>
      <vt:lpstr>After Fall 2006</vt:lpstr>
      <vt:lpstr>After Fall 2006</vt:lpstr>
      <vt:lpstr>After Fall 2006</vt:lpstr>
      <vt:lpstr>After Fall 2006</vt:lpstr>
    </vt:vector>
  </TitlesOfParts>
  <Company>Grossmont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“CLASS” the novel…</dc:title>
  <dc:creator>Office 2004 Test Drive User</dc:creator>
  <cp:lastModifiedBy>Valued Acer Customer</cp:lastModifiedBy>
  <cp:revision>50</cp:revision>
  <dcterms:created xsi:type="dcterms:W3CDTF">2009-11-12T04:49:37Z</dcterms:created>
  <dcterms:modified xsi:type="dcterms:W3CDTF">2009-12-21T19:23:36Z</dcterms:modified>
</cp:coreProperties>
</file>