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23"/>
  </p:notesMasterIdLst>
  <p:handoutMasterIdLst>
    <p:handoutMasterId r:id="rId24"/>
  </p:handoutMasterIdLst>
  <p:sldIdLst>
    <p:sldId id="330" r:id="rId2"/>
    <p:sldId id="379" r:id="rId3"/>
    <p:sldId id="380" r:id="rId4"/>
    <p:sldId id="358" r:id="rId5"/>
    <p:sldId id="332" r:id="rId6"/>
    <p:sldId id="350" r:id="rId7"/>
    <p:sldId id="351" r:id="rId8"/>
    <p:sldId id="370" r:id="rId9"/>
    <p:sldId id="390" r:id="rId10"/>
    <p:sldId id="391" r:id="rId11"/>
    <p:sldId id="336" r:id="rId12"/>
    <p:sldId id="340" r:id="rId13"/>
    <p:sldId id="359" r:id="rId14"/>
    <p:sldId id="341" r:id="rId15"/>
    <p:sldId id="360" r:id="rId16"/>
    <p:sldId id="373" r:id="rId17"/>
    <p:sldId id="374" r:id="rId18"/>
    <p:sldId id="385" r:id="rId19"/>
    <p:sldId id="386" r:id="rId20"/>
    <p:sldId id="387" r:id="rId21"/>
    <p:sldId id="388" r:id="rId2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2" autoAdjust="0"/>
    <p:restoredTop sz="94660"/>
  </p:normalViewPr>
  <p:slideViewPr>
    <p:cSldViewPr snapToGrid="0" snapToObjects="1">
      <p:cViewPr varScale="1">
        <p:scale>
          <a:sx n="105" d="100"/>
          <a:sy n="105" d="100"/>
        </p:scale>
        <p:origin x="-210" y="-96"/>
      </p:cViewPr>
      <p:guideLst>
        <p:guide orient="horz" pos="2160"/>
        <p:guide pos="2880"/>
      </p:guideLst>
    </p:cSldViewPr>
  </p:slideViewPr>
  <p:outlineViewPr>
    <p:cViewPr>
      <p:scale>
        <a:sx n="33" d="100"/>
        <a:sy n="33" d="100"/>
      </p:scale>
      <p:origin x="42" y="704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308"/>
          </a:xfrm>
          <a:prstGeom prst="rect">
            <a:avLst/>
          </a:prstGeom>
        </p:spPr>
        <p:txBody>
          <a:bodyPr vert="horz" lIns="96664" tIns="48331" rIns="96664" bIns="48331" rtlCol="0"/>
          <a:lstStyle>
            <a:lvl1pPr algn="l">
              <a:defRPr sz="1300">
                <a:ea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143611" y="1"/>
            <a:ext cx="3169920" cy="480308"/>
          </a:xfrm>
          <a:prstGeom prst="rect">
            <a:avLst/>
          </a:prstGeom>
        </p:spPr>
        <p:txBody>
          <a:bodyPr vert="horz" lIns="96664" tIns="48331" rIns="96664" bIns="48331" rtlCol="0"/>
          <a:lstStyle>
            <a:lvl1pPr algn="r">
              <a:defRPr sz="1300" smtClean="0">
                <a:ea typeface="ＭＳ Ｐゴシック" pitchFamily="-106" charset="-128"/>
              </a:defRPr>
            </a:lvl1pPr>
          </a:lstStyle>
          <a:p>
            <a:pPr>
              <a:defRPr/>
            </a:pPr>
            <a:fld id="{2F78C9E7-AF1E-416E-A536-F31CBF33078C}" type="datetimeFigureOut">
              <a:rPr lang="en-US"/>
              <a:pPr>
                <a:defRPr/>
              </a:pPr>
              <a:t>3/29/2010</a:t>
            </a:fld>
            <a:endParaRPr lang="en-US"/>
          </a:p>
        </p:txBody>
      </p:sp>
      <p:sp>
        <p:nvSpPr>
          <p:cNvPr id="4" name="Footer Placeholder 3"/>
          <p:cNvSpPr>
            <a:spLocks noGrp="1"/>
          </p:cNvSpPr>
          <p:nvPr>
            <p:ph type="ftr" sz="quarter" idx="2"/>
          </p:nvPr>
        </p:nvSpPr>
        <p:spPr>
          <a:xfrm>
            <a:off x="1" y="9119242"/>
            <a:ext cx="3169920" cy="480307"/>
          </a:xfrm>
          <a:prstGeom prst="rect">
            <a:avLst/>
          </a:prstGeom>
        </p:spPr>
        <p:txBody>
          <a:bodyPr vert="horz" lIns="96664" tIns="48331" rIns="96664" bIns="48331" rtlCol="0" anchor="b"/>
          <a:lstStyle>
            <a:lvl1pPr algn="l">
              <a:defRPr sz="1300">
                <a:ea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143611" y="9119242"/>
            <a:ext cx="3169920" cy="480307"/>
          </a:xfrm>
          <a:prstGeom prst="rect">
            <a:avLst/>
          </a:prstGeom>
        </p:spPr>
        <p:txBody>
          <a:bodyPr vert="horz" lIns="96664" tIns="48331" rIns="96664" bIns="48331" rtlCol="0" anchor="b"/>
          <a:lstStyle>
            <a:lvl1pPr algn="r">
              <a:defRPr sz="1300" smtClean="0">
                <a:ea typeface="ＭＳ Ｐゴシック" pitchFamily="-106" charset="-128"/>
              </a:defRPr>
            </a:lvl1pPr>
          </a:lstStyle>
          <a:p>
            <a:pPr>
              <a:defRPr/>
            </a:pPr>
            <a:fld id="{96EB076B-4EB5-4947-814E-5A65722E90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308"/>
          </a:xfrm>
          <a:prstGeom prst="rect">
            <a:avLst/>
          </a:prstGeom>
        </p:spPr>
        <p:txBody>
          <a:bodyPr vert="horz" lIns="96664" tIns="48331" rIns="96664" bIns="48331" rtlCol="0"/>
          <a:lstStyle>
            <a:lvl1pPr algn="l" fontAlgn="auto">
              <a:spcBef>
                <a:spcPts val="0"/>
              </a:spcBef>
              <a:spcAft>
                <a:spcPts val="0"/>
              </a:spcAft>
              <a:defRPr sz="1300" dirty="0">
                <a:latin typeface="+mn-lt"/>
                <a:ea typeface="+mn-ea"/>
              </a:defRPr>
            </a:lvl1pPr>
          </a:lstStyle>
          <a:p>
            <a:pPr>
              <a:defRPr/>
            </a:pPr>
            <a:endParaRPr lang="en-US"/>
          </a:p>
        </p:txBody>
      </p:sp>
      <p:sp>
        <p:nvSpPr>
          <p:cNvPr id="3" name="Date Placeholder 2"/>
          <p:cNvSpPr>
            <a:spLocks noGrp="1"/>
          </p:cNvSpPr>
          <p:nvPr>
            <p:ph type="dt" idx="1"/>
          </p:nvPr>
        </p:nvSpPr>
        <p:spPr>
          <a:xfrm>
            <a:off x="4143611" y="1"/>
            <a:ext cx="3169920" cy="480308"/>
          </a:xfrm>
          <a:prstGeom prst="rect">
            <a:avLst/>
          </a:prstGeom>
        </p:spPr>
        <p:txBody>
          <a:bodyPr vert="horz" wrap="square" lIns="96664" tIns="48331" rIns="96664" bIns="48331" numCol="1" anchor="t" anchorCtr="0" compatLnSpc="1">
            <a:prstTxWarp prst="textNoShape">
              <a:avLst/>
            </a:prstTxWarp>
          </a:bodyPr>
          <a:lstStyle>
            <a:lvl1pPr algn="r">
              <a:defRPr sz="1300">
                <a:latin typeface="Calibri" pitchFamily="34" charset="0"/>
                <a:ea typeface="ＭＳ Ｐゴシック" pitchFamily="-106" charset="-128"/>
              </a:defRPr>
            </a:lvl1pPr>
          </a:lstStyle>
          <a:p>
            <a:pPr>
              <a:defRPr/>
            </a:pPr>
            <a:fld id="{F615707D-4C2C-4596-84FD-4F7B72FFCA1C}" type="datetime1">
              <a:rPr lang="en-US"/>
              <a:pPr>
                <a:defRPr/>
              </a:pPr>
              <a:t>3/29/2010</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64" tIns="48331" rIns="96664" bIns="48331" rtlCol="0" anchor="ctr"/>
          <a:lstStyle/>
          <a:p>
            <a:pPr lvl="0"/>
            <a:endParaRPr lang="en-US" noProof="0" dirty="0"/>
          </a:p>
        </p:txBody>
      </p:sp>
      <p:sp>
        <p:nvSpPr>
          <p:cNvPr id="5" name="Notes Placeholder 4"/>
          <p:cNvSpPr>
            <a:spLocks noGrp="1"/>
          </p:cNvSpPr>
          <p:nvPr>
            <p:ph type="body" sz="quarter" idx="3"/>
          </p:nvPr>
        </p:nvSpPr>
        <p:spPr>
          <a:xfrm>
            <a:off x="731520" y="4560447"/>
            <a:ext cx="5852160" cy="4321117"/>
          </a:xfrm>
          <a:prstGeom prst="rect">
            <a:avLst/>
          </a:prstGeom>
        </p:spPr>
        <p:txBody>
          <a:bodyPr vert="horz" lIns="96664" tIns="48331" rIns="96664"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242"/>
            <a:ext cx="3169920" cy="480307"/>
          </a:xfrm>
          <a:prstGeom prst="rect">
            <a:avLst/>
          </a:prstGeom>
        </p:spPr>
        <p:txBody>
          <a:bodyPr vert="horz" lIns="96664" tIns="48331" rIns="96664" bIns="48331" rtlCol="0" anchor="b"/>
          <a:lstStyle>
            <a:lvl1pPr algn="l" fontAlgn="auto">
              <a:spcBef>
                <a:spcPts val="0"/>
              </a:spcBef>
              <a:spcAft>
                <a:spcPts val="0"/>
              </a:spcAft>
              <a:defRPr sz="13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4143611" y="9119242"/>
            <a:ext cx="3169920" cy="480307"/>
          </a:xfrm>
          <a:prstGeom prst="rect">
            <a:avLst/>
          </a:prstGeom>
        </p:spPr>
        <p:txBody>
          <a:bodyPr vert="horz" wrap="square" lIns="96664" tIns="48331" rIns="96664" bIns="48331" numCol="1" anchor="b" anchorCtr="0" compatLnSpc="1">
            <a:prstTxWarp prst="textNoShape">
              <a:avLst/>
            </a:prstTxWarp>
          </a:bodyPr>
          <a:lstStyle>
            <a:lvl1pPr algn="r">
              <a:defRPr sz="1300">
                <a:latin typeface="Calibri" pitchFamily="34" charset="0"/>
                <a:ea typeface="ＭＳ Ｐゴシック" pitchFamily="-106" charset="-128"/>
              </a:defRPr>
            </a:lvl1pPr>
          </a:lstStyle>
          <a:p>
            <a:pPr>
              <a:defRPr/>
            </a:pPr>
            <a:fld id="{2BA41A5A-1E56-40A2-8DA7-BF03515E8F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71694048-9711-4FDD-A742-5CAE580637F5}"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A6555104-0CAF-4AC6-8C94-8A20ADEB6186}"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526CE77A-470C-469B-B91E-167DD2C1FA8C}"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8371" name="Slide Number Placeholder 3"/>
          <p:cNvSpPr>
            <a:spLocks noGrp="1"/>
          </p:cNvSpPr>
          <p:nvPr>
            <p:ph type="sldNum" sz="quarter" idx="5"/>
          </p:nvPr>
        </p:nvSpPr>
        <p:spPr bwMode="auto">
          <a:noFill/>
          <a:ln>
            <a:miter lim="800000"/>
            <a:headEnd/>
            <a:tailEnd/>
          </a:ln>
        </p:spPr>
        <p:txBody>
          <a:bodyPr/>
          <a:lstStyle/>
          <a:p>
            <a:fld id="{7760317A-A513-4793-A39A-B2F23468D06E}"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FC43B602-1D8D-424A-B29D-5AFBF29800B9}"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2467" name="Slide Number Placeholder 3"/>
          <p:cNvSpPr>
            <a:spLocks noGrp="1"/>
          </p:cNvSpPr>
          <p:nvPr>
            <p:ph type="sldNum" sz="quarter" idx="5"/>
          </p:nvPr>
        </p:nvSpPr>
        <p:spPr bwMode="auto">
          <a:noFill/>
          <a:ln>
            <a:miter lim="800000"/>
            <a:headEnd/>
            <a:tailEnd/>
          </a:ln>
        </p:spPr>
        <p:txBody>
          <a:bodyPr/>
          <a:lstStyle/>
          <a:p>
            <a:fld id="{4D9B96A9-DA16-4873-80E0-2AE8A33D8804}"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6803" name="Slide Number Placeholder 3"/>
          <p:cNvSpPr>
            <a:spLocks noGrp="1"/>
          </p:cNvSpPr>
          <p:nvPr>
            <p:ph type="sldNum" sz="quarter" idx="5"/>
          </p:nvPr>
        </p:nvSpPr>
        <p:spPr bwMode="auto">
          <a:noFill/>
          <a:ln>
            <a:miter lim="800000"/>
            <a:headEnd/>
            <a:tailEnd/>
          </a:ln>
        </p:spPr>
        <p:txBody>
          <a:bodyPr/>
          <a:lstStyle/>
          <a:p>
            <a:fld id="{44E1BDC6-AAA3-4DAE-A392-B415C6A21D52}"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8851" name="Slide Number Placeholder 3"/>
          <p:cNvSpPr>
            <a:spLocks noGrp="1"/>
          </p:cNvSpPr>
          <p:nvPr>
            <p:ph type="sldNum" sz="quarter" idx="5"/>
          </p:nvPr>
        </p:nvSpPr>
        <p:spPr bwMode="auto">
          <a:noFill/>
          <a:ln>
            <a:miter lim="800000"/>
            <a:headEnd/>
            <a:tailEnd/>
          </a:ln>
        </p:spPr>
        <p:txBody>
          <a:bodyPr/>
          <a:lstStyle/>
          <a:p>
            <a:fld id="{06D5D8BB-C2B2-42C1-8F95-EB8A80019F0D}"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5475" name="Slide Number Placeholder 3"/>
          <p:cNvSpPr txBox="1">
            <a:spLocks noGrp="1"/>
          </p:cNvSpPr>
          <p:nvPr/>
        </p:nvSpPr>
        <p:spPr bwMode="auto">
          <a:xfrm>
            <a:off x="4143611" y="9119242"/>
            <a:ext cx="3169920" cy="480307"/>
          </a:xfrm>
          <a:prstGeom prst="rect">
            <a:avLst/>
          </a:prstGeom>
          <a:noFill/>
          <a:ln w="9525">
            <a:noFill/>
            <a:miter lim="800000"/>
            <a:headEnd/>
            <a:tailEnd/>
          </a:ln>
        </p:spPr>
        <p:txBody>
          <a:bodyPr lIns="96664" tIns="48331" rIns="96664" bIns="48331" anchor="b"/>
          <a:lstStyle/>
          <a:p>
            <a:pPr algn="r"/>
            <a:fld id="{58527D5B-DF2C-4B1B-B0BB-8EF52A3644A9}" type="slidenum">
              <a:rPr lang="en-US" sz="1300">
                <a:latin typeface="Calibri" pitchFamily="34" charset="0"/>
              </a:rPr>
              <a:pPr algn="r"/>
              <a:t>18</a:t>
            </a:fld>
            <a:endParaRPr lang="en-US" sz="13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7523" name="Slide Number Placeholder 3"/>
          <p:cNvSpPr txBox="1">
            <a:spLocks noGrp="1"/>
          </p:cNvSpPr>
          <p:nvPr/>
        </p:nvSpPr>
        <p:spPr bwMode="auto">
          <a:xfrm>
            <a:off x="4143611" y="9119242"/>
            <a:ext cx="3169920" cy="480307"/>
          </a:xfrm>
          <a:prstGeom prst="rect">
            <a:avLst/>
          </a:prstGeom>
          <a:noFill/>
          <a:ln w="9525">
            <a:noFill/>
            <a:miter lim="800000"/>
            <a:headEnd/>
            <a:tailEnd/>
          </a:ln>
        </p:spPr>
        <p:txBody>
          <a:bodyPr lIns="96664" tIns="48331" rIns="96664" bIns="48331" anchor="b"/>
          <a:lstStyle/>
          <a:p>
            <a:pPr algn="r"/>
            <a:fld id="{6422827C-254B-4607-B129-069186F4B305}" type="slidenum">
              <a:rPr lang="en-US" sz="1300">
                <a:latin typeface="Calibri" pitchFamily="34" charset="0"/>
              </a:rPr>
              <a:pPr algn="r"/>
              <a:t>19</a:t>
            </a:fld>
            <a:endParaRPr lang="en-US" sz="13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CE079E47-B76A-415A-AB0E-24415F53163B}"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9571" name="Slide Number Placeholder 3"/>
          <p:cNvSpPr txBox="1">
            <a:spLocks noGrp="1"/>
          </p:cNvSpPr>
          <p:nvPr/>
        </p:nvSpPr>
        <p:spPr bwMode="auto">
          <a:xfrm>
            <a:off x="4143611" y="9119242"/>
            <a:ext cx="3169920" cy="480307"/>
          </a:xfrm>
          <a:prstGeom prst="rect">
            <a:avLst/>
          </a:prstGeom>
          <a:noFill/>
          <a:ln w="9525">
            <a:noFill/>
            <a:miter lim="800000"/>
            <a:headEnd/>
            <a:tailEnd/>
          </a:ln>
        </p:spPr>
        <p:txBody>
          <a:bodyPr lIns="96664" tIns="48331" rIns="96664" bIns="48331" anchor="b"/>
          <a:lstStyle/>
          <a:p>
            <a:pPr algn="r"/>
            <a:fld id="{8A220307-E340-4B7D-B357-30F3C8390C75}" type="slidenum">
              <a:rPr lang="en-US" sz="1300">
                <a:latin typeface="Calibri" pitchFamily="34" charset="0"/>
              </a:rPr>
              <a:pPr algn="r"/>
              <a:t>20</a:t>
            </a:fld>
            <a:endParaRPr lang="en-US" sz="13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3555" name="Slide Number Placeholder 3"/>
          <p:cNvSpPr txBox="1">
            <a:spLocks noGrp="1"/>
          </p:cNvSpPr>
          <p:nvPr/>
        </p:nvSpPr>
        <p:spPr bwMode="auto">
          <a:xfrm>
            <a:off x="4143611" y="9119242"/>
            <a:ext cx="3169920" cy="480307"/>
          </a:xfrm>
          <a:prstGeom prst="rect">
            <a:avLst/>
          </a:prstGeom>
          <a:noFill/>
          <a:ln w="9525">
            <a:noFill/>
            <a:miter lim="800000"/>
            <a:headEnd/>
            <a:tailEnd/>
          </a:ln>
        </p:spPr>
        <p:txBody>
          <a:bodyPr lIns="96664" tIns="48331" rIns="96664" bIns="48331" anchor="b"/>
          <a:lstStyle/>
          <a:p>
            <a:pPr algn="r"/>
            <a:fld id="{8241D154-3B43-4171-8178-B2F78A34D2BA}" type="slidenum">
              <a:rPr lang="en-US" sz="1300">
                <a:latin typeface="Calibri" pitchFamily="34" charset="0"/>
              </a:rPr>
              <a:pPr algn="r"/>
              <a:t>3</a:t>
            </a:fld>
            <a:endParaRPr lang="en-US" sz="13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20DF53AC-1E32-4F1C-982B-919CFB81001A}"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439DC3EE-5049-4255-894E-57BAB586A0FC}"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A6C502E0-048F-4FA1-B6B8-90302487B4F6}"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202FDD2F-CA72-4A78-919C-3EE8B9331FD7}"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73B87104-0551-44A1-8B57-7BF7DC5E1039}"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evelDivider.png"/>
          <p:cNvPicPr>
            <a:picLocks noChangeAspect="1"/>
          </p:cNvPicPr>
          <p:nvPr/>
        </p:nvPicPr>
        <p:blipFill>
          <a:blip r:embed="rId2"/>
          <a:srcRect/>
          <a:stretch>
            <a:fillRect/>
          </a:stretch>
        </p:blipFill>
        <p:spPr bwMode="auto">
          <a:xfrm>
            <a:off x="7772400" y="0"/>
            <a:ext cx="106363" cy="6858000"/>
          </a:xfrm>
          <a:prstGeom prst="rect">
            <a:avLst/>
          </a:prstGeom>
          <a:noFill/>
          <a:ln w="9525">
            <a:noFill/>
            <a:miter lim="800000"/>
            <a:headEnd/>
            <a:tailEnd/>
          </a:ln>
        </p:spPr>
      </p:pic>
      <p:sp>
        <p:nvSpPr>
          <p:cNvPr id="5" name="Rectangle 4"/>
          <p:cNvSpPr/>
          <p:nvPr/>
        </p:nvSpPr>
        <p:spPr>
          <a:xfrm>
            <a:off x="7848600" y="0"/>
            <a:ext cx="1295400" cy="6858000"/>
          </a:xfrm>
          <a:prstGeom prst="rect">
            <a:avLst/>
          </a:prstGeom>
          <a:gradFill>
            <a:gsLst>
              <a:gs pos="0">
                <a:schemeClr val="bg1">
                  <a:lumMod val="50000"/>
                  <a:alpha val="20000"/>
                </a:schemeClr>
              </a:gs>
              <a:gs pos="100000">
                <a:schemeClr val="bg1">
                  <a:lumMod val="85000"/>
                  <a:alpha val="2000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pic>
        <p:nvPicPr>
          <p:cNvPr id="6" name="Picture 9" descr="titleSlideBevel.png"/>
          <p:cNvPicPr>
            <a:picLocks noChangeAspect="1"/>
          </p:cNvPicPr>
          <p:nvPr/>
        </p:nvPicPr>
        <p:blipFill>
          <a:blip r:embed="rId3"/>
          <a:srcRect/>
          <a:stretch>
            <a:fillRect/>
          </a:stretch>
        </p:blipFill>
        <p:spPr bwMode="auto">
          <a:xfrm>
            <a:off x="361950" y="4760913"/>
            <a:ext cx="5121275" cy="17462"/>
          </a:xfrm>
          <a:prstGeom prst="rect">
            <a:avLst/>
          </a:prstGeom>
          <a:noFill/>
          <a:ln w="9525">
            <a:noFill/>
            <a:miter lim="800000"/>
            <a:headEnd/>
            <a:tailEnd/>
          </a:ln>
        </p:spPr>
      </p:pic>
      <p:sp>
        <p:nvSpPr>
          <p:cNvPr id="2" name="Title 1"/>
          <p:cNvSpPr>
            <a:spLocks noGrp="1"/>
          </p:cNvSpPr>
          <p:nvPr>
            <p:ph type="ctrTitle"/>
          </p:nvPr>
        </p:nvSpPr>
        <p:spPr>
          <a:xfrm>
            <a:off x="365760" y="2971800"/>
            <a:ext cx="5120640" cy="1709928"/>
          </a:xfrm>
        </p:spPr>
        <p:txBody>
          <a:bodyPr anchor="b" anchorCtr="0"/>
          <a:lstStyle>
            <a:lvl1pPr algn="ctr" defTabSz="914400" rtl="0" eaLnBrk="1" latinLnBrk="0" hangingPunct="1">
              <a:spcBef>
                <a:spcPct val="0"/>
              </a:spcBef>
              <a:buNone/>
              <a:defRPr sz="4400" b="1" kern="1200" baseline="0">
                <a:solidFill>
                  <a:schemeClr val="tx2"/>
                </a:solidFill>
                <a:effectLst>
                  <a:innerShdw blurRad="63500" dist="50800" dir="5400000">
                    <a:schemeClr val="bg1">
                      <a:alpha val="50000"/>
                    </a:schemeClr>
                  </a:inn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65760" y="4956048"/>
            <a:ext cx="5111496" cy="1004048"/>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a:p>
        </p:txBody>
      </p:sp>
      <p:sp>
        <p:nvSpPr>
          <p:cNvPr id="7" name="Date Placeholder 3"/>
          <p:cNvSpPr>
            <a:spLocks noGrp="1"/>
          </p:cNvSpPr>
          <p:nvPr>
            <p:ph type="dt" sz="half" idx="10"/>
          </p:nvPr>
        </p:nvSpPr>
        <p:spPr>
          <a:xfrm rot="16200000">
            <a:off x="7562851" y="4694237"/>
            <a:ext cx="2133600" cy="365125"/>
          </a:xfrm>
          <a:prstGeom prst="rect">
            <a:avLst/>
          </a:prstGeom>
        </p:spPr>
        <p:txBody>
          <a:bodyPr vert="horz" wrap="square" lIns="45720" tIns="45720" rIns="45720" bIns="45720" numCol="1" anchor="ctr" anchorCtr="0" compatLnSpc="1">
            <a:prstTxWarp prst="textNoShape">
              <a:avLst/>
            </a:prstTxWarp>
          </a:bodyPr>
          <a:lstStyle>
            <a:lvl1pPr>
              <a:defRPr>
                <a:solidFill>
                  <a:srgbClr val="66A4E8"/>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8875AAA3-BF04-42CC-915D-4AEF769FF597}" type="datetime1">
              <a:rPr lang="en-US"/>
              <a:pPr>
                <a:defRPr/>
              </a:pPr>
              <a:t>3/29/2010</a:t>
            </a:fld>
            <a:endParaRPr lang="en-US" dirty="0"/>
          </a:p>
        </p:txBody>
      </p:sp>
      <p:sp>
        <p:nvSpPr>
          <p:cNvPr id="8" name="Footer Placeholder 4"/>
          <p:cNvSpPr>
            <a:spLocks noGrp="1"/>
          </p:cNvSpPr>
          <p:nvPr>
            <p:ph type="ftr" sz="quarter" idx="11"/>
          </p:nvPr>
        </p:nvSpPr>
        <p:spPr>
          <a:xfrm rot="16200000">
            <a:off x="5770563" y="3208337"/>
            <a:ext cx="5105400" cy="365125"/>
          </a:xfrm>
          <a:prstGeom prst="rect">
            <a:avLst/>
          </a:prstGeom>
        </p:spPr>
        <p:txBody>
          <a:bodyPr vert="horz" wrap="square" lIns="45720" tIns="45720" rIns="45720" bIns="45720" numCol="1" anchor="t" anchorCtr="0" compatLnSpc="1">
            <a:prstTxWarp prst="textNoShape">
              <a:avLst/>
            </a:prstTxWarp>
            <a:noAutofit/>
          </a:bodyPr>
          <a:lstStyle>
            <a:lvl1pPr>
              <a:spcBef>
                <a:spcPts val="2400"/>
              </a:spcBef>
              <a:buClr>
                <a:schemeClr val="tx2"/>
              </a:buClr>
              <a:buSzPct val="100000"/>
              <a:buFont typeface="Wingdings 2" pitchFamily="18" charset="2"/>
              <a:buNone/>
              <a:defRPr sz="2200" b="1" dirty="0">
                <a:solidFill>
                  <a:srgbClr val="2077D4"/>
                </a:solidFill>
                <a:effectLst>
                  <a:outerShdw blurRad="38100" dist="38100" dir="2700000" algn="tl">
                    <a:srgbClr val="C0C0C0"/>
                  </a:outerShdw>
                </a:effectLst>
                <a:latin typeface="Eurostile" pitchFamily="34" charset="0"/>
                <a:ea typeface="ＭＳ Ｐゴシック" pitchFamily="-106" charset="-128"/>
              </a:defRPr>
            </a:lvl1pPr>
          </a:lstStyle>
          <a:p>
            <a:pPr>
              <a:defRPr/>
            </a:pPr>
            <a:endParaRPr lang="en-US"/>
          </a:p>
        </p:txBody>
      </p:sp>
      <p:sp>
        <p:nvSpPr>
          <p:cNvPr id="9" name="Slide Number Placeholder 5"/>
          <p:cNvSpPr>
            <a:spLocks noGrp="1"/>
          </p:cNvSpPr>
          <p:nvPr>
            <p:ph type="sldNum" sz="quarter" idx="12"/>
          </p:nvPr>
        </p:nvSpPr>
        <p:spPr>
          <a:xfrm>
            <a:off x="8040688" y="6181725"/>
            <a:ext cx="808037" cy="365125"/>
          </a:xfrm>
          <a:prstGeom prst="rect">
            <a:avLst/>
          </a:prstGeom>
        </p:spPr>
        <p:txBody>
          <a:bodyPr vert="horz" wrap="square" lIns="45720" tIns="45720" rIns="45720" bIns="45720" numCol="1" anchor="ctr" anchorCtr="0" compatLnSpc="1">
            <a:prstTxWarp prst="textNoShape">
              <a:avLst/>
            </a:prstTxWarp>
          </a:bodyPr>
          <a:lstStyle>
            <a:lvl1pPr algn="r">
              <a:defRPr sz="4500">
                <a:solidFill>
                  <a:srgbClr val="66A4E8"/>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03072A23-5FAE-40F5-AC31-096B0FCD33D7}"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88259"/>
            <a:ext cx="7071837" cy="901700"/>
          </a:xfrm>
        </p:spPr>
        <p:txBody>
          <a:bodyPr bIns="0" anchor="b"/>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609600" y="2312988"/>
            <a:ext cx="6843713" cy="3813175"/>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66900" y="1103406"/>
            <a:ext cx="7085908" cy="841188"/>
          </a:xfrm>
        </p:spPr>
        <p:txBody>
          <a:bodyPr tIns="0" b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435"/>
            <a:ext cx="7072313" cy="566738"/>
          </a:xfrm>
        </p:spPr>
        <p:txBody>
          <a:bodyPr anchor="b"/>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484093" y="443753"/>
            <a:ext cx="6970059" cy="3977640"/>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81000" y="5663173"/>
            <a:ext cx="7072313" cy="804862"/>
          </a:xfrm>
        </p:spPr>
        <p:txBody>
          <a:bodyPr lIns="109728">
            <a:normAutofit/>
          </a:bodyPr>
          <a:lstStyle>
            <a:lvl1pPr marL="0" indent="0">
              <a:spcBef>
                <a:spcPct val="0"/>
              </a:spcBef>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128713" cy="54403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685800"/>
            <a:ext cx="58674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355725"/>
            <a:ext cx="7086600" cy="731838"/>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5" name="Picture 7" descr="titleSlideBevel.png"/>
          <p:cNvPicPr>
            <a:picLocks noChangeAspect="1"/>
          </p:cNvPicPr>
          <p:nvPr/>
        </p:nvPicPr>
        <p:blipFill>
          <a:blip r:embed="rId2"/>
          <a:srcRect/>
          <a:stretch>
            <a:fillRect/>
          </a:stretch>
        </p:blipFill>
        <p:spPr bwMode="auto">
          <a:xfrm>
            <a:off x="361950" y="4760913"/>
            <a:ext cx="5121275" cy="17462"/>
          </a:xfrm>
          <a:prstGeom prst="rect">
            <a:avLst/>
          </a:prstGeom>
          <a:noFill/>
          <a:ln w="9525">
            <a:noFill/>
            <a:miter lim="800000"/>
            <a:headEnd/>
            <a:tailEnd/>
          </a:ln>
        </p:spPr>
      </p:pic>
      <p:sp>
        <p:nvSpPr>
          <p:cNvPr id="2" name="Title 1"/>
          <p:cNvSpPr>
            <a:spLocks noGrp="1"/>
          </p:cNvSpPr>
          <p:nvPr>
            <p:ph type="ctrTitle"/>
          </p:nvPr>
        </p:nvSpPr>
        <p:spPr>
          <a:xfrm>
            <a:off x="363538" y="2971800"/>
            <a:ext cx="5122862" cy="1712259"/>
          </a:xfrm>
        </p:spPr>
        <p:txBody>
          <a:bodyPr anchor="b" anchorCtr="0"/>
          <a:lstStyle>
            <a:lvl1pPr algn="ctr">
              <a:defRPr sz="4400" b="1" baseline="0">
                <a:solidFill>
                  <a:schemeClr val="tx2"/>
                </a:solidFill>
                <a:effectLst>
                  <a:innerShdw blurRad="63500" dist="50800" dir="5400000">
                    <a:schemeClr val="bg1">
                      <a:alpha val="50000"/>
                    </a:schemeClr>
                  </a:innerShdw>
                </a:effectLst>
              </a:defRPr>
            </a:lvl1pPr>
          </a:lstStyle>
          <a:p>
            <a:r>
              <a:rPr lang="en-US" smtClean="0"/>
              <a:t>Click to edit Master title style</a:t>
            </a:r>
            <a:endParaRPr/>
          </a:p>
        </p:txBody>
      </p:sp>
      <p:sp>
        <p:nvSpPr>
          <p:cNvPr id="3" name="Subtitle 2"/>
          <p:cNvSpPr>
            <a:spLocks noGrp="1"/>
          </p:cNvSpPr>
          <p:nvPr>
            <p:ph type="subTitle" idx="1"/>
          </p:nvPr>
        </p:nvSpPr>
        <p:spPr>
          <a:xfrm>
            <a:off x="363538" y="4953000"/>
            <a:ext cx="5113896" cy="1001000"/>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lnSpc>
                <a:spcPct val="120000"/>
              </a:lnSpc>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a:p>
        </p:txBody>
      </p:sp>
      <p:sp>
        <p:nvSpPr>
          <p:cNvPr id="8" name="Picture Placeholder 7"/>
          <p:cNvSpPr>
            <a:spLocks noGrp="1"/>
          </p:cNvSpPr>
          <p:nvPr>
            <p:ph type="pic" sz="quarter" idx="13"/>
          </p:nvPr>
        </p:nvSpPr>
        <p:spPr>
          <a:xfrm>
            <a:off x="6006353" y="9144"/>
            <a:ext cx="2743200"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pPr lvl="0"/>
            <a:r>
              <a:rPr lang="en-US" noProof="0" dirty="0" smtClean="0"/>
              <a:t>Click icon to add picture</a:t>
            </a:r>
            <a:endParaRPr noProof="0" dirty="0"/>
          </a:p>
        </p:txBody>
      </p:sp>
      <p:sp>
        <p:nvSpPr>
          <p:cNvPr id="6" name="Date Placeholder 3"/>
          <p:cNvSpPr>
            <a:spLocks noGrp="1"/>
          </p:cNvSpPr>
          <p:nvPr>
            <p:ph type="dt" sz="half" idx="14"/>
          </p:nvPr>
        </p:nvSpPr>
        <p:spPr>
          <a:xfrm>
            <a:off x="3429000" y="6356350"/>
            <a:ext cx="2133600" cy="365125"/>
          </a:xfrm>
          <a:prstGeom prst="rect">
            <a:avLst/>
          </a:prstGeom>
        </p:spPr>
        <p:txBody>
          <a:bodyPr vert="horz" wrap="square" lIns="45720" tIns="45720" rIns="45720" bIns="45720" numCol="1" anchor="t" anchorCtr="0" compatLnSpc="1">
            <a:prstTxWarp prst="textNoShape">
              <a:avLst/>
            </a:prstTxWarp>
          </a:bodyPr>
          <a:lstStyle>
            <a:lvl1pPr algn="r">
              <a:defRPr sz="1200">
                <a:solidFill>
                  <a:srgbClr val="7F7F7F"/>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405AED99-E7A5-4C45-A01D-EABC5ACB2A7D}" type="datetime1">
              <a:rPr lang="en-US"/>
              <a:pPr>
                <a:defRPr/>
              </a:pPr>
              <a:t>3/29/2010</a:t>
            </a:fld>
            <a:endParaRPr lang="en-US" dirty="0"/>
          </a:p>
        </p:txBody>
      </p:sp>
      <p:sp>
        <p:nvSpPr>
          <p:cNvPr id="7" name="Footer Placeholder 4"/>
          <p:cNvSpPr>
            <a:spLocks noGrp="1"/>
          </p:cNvSpPr>
          <p:nvPr>
            <p:ph type="ftr" sz="quarter" idx="15"/>
          </p:nvPr>
        </p:nvSpPr>
        <p:spPr>
          <a:xfrm>
            <a:off x="363538" y="6356350"/>
            <a:ext cx="2130425" cy="365125"/>
          </a:xfrm>
          <a:prstGeom prst="rect">
            <a:avLst/>
          </a:prstGeom>
        </p:spPr>
        <p:txBody>
          <a:bodyPr vert="horz" wrap="square" lIns="45720" tIns="45720" rIns="45720" bIns="45720" numCol="1" anchor="t" anchorCtr="0" compatLnSpc="1">
            <a:prstTxWarp prst="textNoShape">
              <a:avLst/>
            </a:prstTxWarp>
            <a:noAutofit/>
          </a:bodyPr>
          <a:lstStyle>
            <a:lvl1pPr>
              <a:spcBef>
                <a:spcPts val="2400"/>
              </a:spcBef>
              <a:buClr>
                <a:schemeClr val="tx2"/>
              </a:buClr>
              <a:buSzPct val="100000"/>
              <a:buFont typeface="Wingdings 2" pitchFamily="18" charset="2"/>
              <a:buNone/>
              <a:defRPr sz="1200" b="1" dirty="0">
                <a:solidFill>
                  <a:srgbClr val="7F7F7F"/>
                </a:solidFill>
                <a:effectLst>
                  <a:outerShdw blurRad="38100" dist="38100" dir="2700000" algn="tl">
                    <a:srgbClr val="C0C0C0"/>
                  </a:outerShdw>
                </a:effectLst>
                <a:latin typeface="Eurostile" pitchFamily="34" charset="0"/>
                <a:ea typeface="ＭＳ Ｐゴシック" pitchFamily="-106" charset="-128"/>
              </a:defRPr>
            </a:lvl1pPr>
          </a:lstStyle>
          <a:p>
            <a:pPr>
              <a:defRPr/>
            </a:pPr>
            <a:endParaRPr lang="en-US"/>
          </a:p>
        </p:txBody>
      </p:sp>
      <p:sp>
        <p:nvSpPr>
          <p:cNvPr id="9" name="Slide Number Placeholder 5"/>
          <p:cNvSpPr>
            <a:spLocks noGrp="1"/>
          </p:cNvSpPr>
          <p:nvPr>
            <p:ph type="sldNum" sz="quarter" idx="16"/>
          </p:nvPr>
        </p:nvSpPr>
        <p:spPr>
          <a:xfrm>
            <a:off x="2590800" y="6356350"/>
            <a:ext cx="668338" cy="365125"/>
          </a:xfrm>
          <a:prstGeom prst="rect">
            <a:avLst/>
          </a:prstGeom>
        </p:spPr>
        <p:txBody>
          <a:bodyPr vert="horz" wrap="square" lIns="45720" tIns="45720" rIns="45720" bIns="45720" numCol="1" anchor="ctr" anchorCtr="0" compatLnSpc="1">
            <a:prstTxWarp prst="textNoShape">
              <a:avLst/>
            </a:prstTxWarp>
            <a:noAutofit/>
          </a:bodyPr>
          <a:lstStyle>
            <a:lvl1pPr algn="ctr">
              <a:spcBef>
                <a:spcPts val="2400"/>
              </a:spcBef>
              <a:buClr>
                <a:schemeClr val="tx2"/>
              </a:buClr>
              <a:buSzPct val="100000"/>
              <a:buFont typeface="Wingdings 2" pitchFamily="18" charset="2"/>
              <a:buNone/>
              <a:defRPr sz="1200" b="1">
                <a:solidFill>
                  <a:srgbClr val="7F7F7F"/>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4F0E7A4D-ED3B-40CC-8337-EF054E3A8218}"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lstStyle>
            <a:lvl1pPr algn="ctr">
              <a:defRPr sz="3200"/>
            </a:lvl1pPr>
          </a:lstStyle>
          <a:p>
            <a:r>
              <a:rPr lang="en-US" smtClean="0"/>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pPr lvl="0"/>
            <a:r>
              <a:rPr lang="en-US" noProof="0" dirty="0" smtClean="0"/>
              <a:t>Click icon to add picture</a:t>
            </a:r>
            <a:endParaRPr noProof="0"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SectionHeader-Bevel.png"/>
          <p:cNvPicPr>
            <a:picLocks noChangeAspect="1"/>
          </p:cNvPicPr>
          <p:nvPr/>
        </p:nvPicPr>
        <p:blipFill>
          <a:blip r:embed="rId2"/>
          <a:srcRect/>
          <a:stretch>
            <a:fillRect/>
          </a:stretch>
        </p:blipFill>
        <p:spPr bwMode="auto">
          <a:xfrm>
            <a:off x="928688" y="3559175"/>
            <a:ext cx="7315200" cy="19050"/>
          </a:xfrm>
          <a:prstGeom prst="rect">
            <a:avLst/>
          </a:prstGeom>
          <a:noFill/>
          <a:ln w="9525">
            <a:noFill/>
            <a:miter lim="800000"/>
            <a:headEnd/>
            <a:tailEnd/>
          </a:ln>
        </p:spPr>
      </p:pic>
      <p:sp>
        <p:nvSpPr>
          <p:cNvPr id="2" name="Title 1"/>
          <p:cNvSpPr>
            <a:spLocks noGrp="1"/>
          </p:cNvSpPr>
          <p:nvPr>
            <p:ph type="title"/>
          </p:nvPr>
        </p:nvSpPr>
        <p:spPr>
          <a:xfrm>
            <a:off x="914400" y="2654300"/>
            <a:ext cx="7315200" cy="850900"/>
          </a:xfrm>
        </p:spPr>
        <p:txBody>
          <a:bodyPr anchor="b" anchorCtr="0">
            <a:normAutofit/>
          </a:bodyPr>
          <a:lstStyle>
            <a:lvl1pPr algn="ctr">
              <a:defRPr sz="4400" b="1" cap="none" baseline="0">
                <a:effectLst>
                  <a:innerShdw blurRad="63500" dist="50800" dir="5400000">
                    <a:schemeClr val="bg1">
                      <a:alpha val="50000"/>
                    </a:schemeClr>
                  </a:innerShdw>
                </a:effectLst>
              </a:defRPr>
            </a:lvl1pPr>
          </a:lstStyle>
          <a:p>
            <a:r>
              <a:rPr lang="en-US" smtClean="0"/>
              <a:t>Click to edit Master title style</a:t>
            </a:r>
            <a:endParaRPr/>
          </a:p>
        </p:txBody>
      </p:sp>
      <p:sp>
        <p:nvSpPr>
          <p:cNvPr id="3" name="Text Placeholder 2"/>
          <p:cNvSpPr>
            <a:spLocks noGrp="1"/>
          </p:cNvSpPr>
          <p:nvPr>
            <p:ph type="body" idx="1"/>
          </p:nvPr>
        </p:nvSpPr>
        <p:spPr>
          <a:xfrm>
            <a:off x="927099" y="3622344"/>
            <a:ext cx="7302501" cy="1105401"/>
          </a:xfrm>
        </p:spPr>
        <p:txBody>
          <a:bodyPr anchor="t" anchorCtr="0">
            <a:normAutofit/>
          </a:bodyPr>
          <a:lstStyle>
            <a:lvl1pPr marL="0" indent="0" algn="ctr">
              <a:spcBef>
                <a:spcPct val="0"/>
              </a:spcBef>
              <a:buNone/>
              <a:defRPr sz="15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3429000" y="6356350"/>
            <a:ext cx="2133600" cy="365125"/>
          </a:xfrm>
          <a:prstGeom prst="rect">
            <a:avLst/>
          </a:prstGeom>
        </p:spPr>
        <p:txBody>
          <a:bodyPr vert="horz" wrap="square" lIns="45720" tIns="45720" rIns="45720" bIns="45720" numCol="1" anchor="t" anchorCtr="0" compatLnSpc="1">
            <a:prstTxWarp prst="textNoShape">
              <a:avLst/>
            </a:prstTxWarp>
          </a:bodyPr>
          <a:lstStyle>
            <a:lvl1pPr algn="r">
              <a:defRPr sz="1200">
                <a:solidFill>
                  <a:srgbClr val="7F7F7F"/>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A7866DC9-13EF-4EEA-BD95-DA71E8A616BD}" type="datetime1">
              <a:rPr lang="en-US"/>
              <a:pPr>
                <a:defRPr/>
              </a:pPr>
              <a:t>3/29/2010</a:t>
            </a:fld>
            <a:endParaRPr lang="en-US" dirty="0"/>
          </a:p>
        </p:txBody>
      </p:sp>
      <p:sp>
        <p:nvSpPr>
          <p:cNvPr id="6" name="Footer Placeholder 4"/>
          <p:cNvSpPr>
            <a:spLocks noGrp="1"/>
          </p:cNvSpPr>
          <p:nvPr>
            <p:ph type="ftr" sz="quarter" idx="11"/>
          </p:nvPr>
        </p:nvSpPr>
        <p:spPr>
          <a:xfrm>
            <a:off x="363538" y="6356350"/>
            <a:ext cx="2895600" cy="365125"/>
          </a:xfrm>
          <a:prstGeom prst="rect">
            <a:avLst/>
          </a:prstGeom>
        </p:spPr>
        <p:txBody>
          <a:bodyPr vert="horz" wrap="square" lIns="45720" tIns="45720" rIns="45720" bIns="45720" numCol="1" anchor="t" anchorCtr="0" compatLnSpc="1">
            <a:prstTxWarp prst="textNoShape">
              <a:avLst/>
            </a:prstTxWarp>
            <a:noAutofit/>
          </a:bodyPr>
          <a:lstStyle>
            <a:lvl1pPr>
              <a:spcBef>
                <a:spcPts val="2400"/>
              </a:spcBef>
              <a:buClr>
                <a:schemeClr val="tx2"/>
              </a:buClr>
              <a:buSzPct val="100000"/>
              <a:buFont typeface="Wingdings 2" pitchFamily="18" charset="2"/>
              <a:buNone/>
              <a:defRPr sz="1200" b="1" dirty="0">
                <a:solidFill>
                  <a:srgbClr val="7F7F7F"/>
                </a:solidFill>
                <a:effectLst>
                  <a:outerShdw blurRad="38100" dist="38100" dir="2700000" algn="tl">
                    <a:srgbClr val="C0C0C0"/>
                  </a:outerShdw>
                </a:effectLst>
                <a:latin typeface="Eurostile" pitchFamily="34" charset="0"/>
                <a:ea typeface="ＭＳ Ｐゴシック" pitchFamily="-106" charset="-128"/>
              </a:defRPr>
            </a:lvl1pPr>
          </a:lstStyle>
          <a:p>
            <a:pPr>
              <a:defRPr/>
            </a:pPr>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Content Placeholder 2"/>
          <p:cNvSpPr>
            <a:spLocks noGrp="1"/>
          </p:cNvSpPr>
          <p:nvPr>
            <p:ph sz="half" idx="1"/>
          </p:nvPr>
        </p:nvSpPr>
        <p:spPr>
          <a:xfrm>
            <a:off x="372035"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011706"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6" descr="bevelDivider.png"/>
          <p:cNvPicPr>
            <a:picLocks noChangeAspect="1"/>
          </p:cNvPicPr>
          <p:nvPr/>
        </p:nvPicPr>
        <p:blipFill>
          <a:blip r:embed="rId2"/>
          <a:srcRect/>
          <a:stretch>
            <a:fillRect/>
          </a:stretch>
        </p:blipFill>
        <p:spPr bwMode="auto">
          <a:xfrm>
            <a:off x="7772400" y="0"/>
            <a:ext cx="106363" cy="6858000"/>
          </a:xfrm>
          <a:prstGeom prst="rect">
            <a:avLst/>
          </a:prstGeom>
          <a:noFill/>
          <a:ln w="9525">
            <a:noFill/>
            <a:miter lim="800000"/>
            <a:headEnd/>
            <a:tailEnd/>
          </a:ln>
        </p:spPr>
      </p:pic>
      <p:pic>
        <p:nvPicPr>
          <p:cNvPr id="8" name="Picture 7" descr="ComparisonBoxes.png"/>
          <p:cNvPicPr>
            <a:picLocks noChangeAspect="1"/>
          </p:cNvPicPr>
          <p:nvPr/>
        </p:nvPicPr>
        <p:blipFill>
          <a:blip r:embed="rId3"/>
          <a:srcRect l="4559" t="28432" r="57794" b="7648"/>
          <a:stretch>
            <a:fillRect/>
          </a:stretch>
        </p:blipFill>
        <p:spPr bwMode="auto">
          <a:xfrm>
            <a:off x="363538" y="1949450"/>
            <a:ext cx="3475037" cy="4291013"/>
          </a:xfrm>
          <a:prstGeom prst="rect">
            <a:avLst/>
          </a:prstGeom>
          <a:noFill/>
          <a:ln w="9525">
            <a:noFill/>
            <a:miter lim="800000"/>
            <a:headEnd/>
            <a:tailEnd/>
          </a:ln>
        </p:spPr>
      </p:pic>
      <p:pic>
        <p:nvPicPr>
          <p:cNvPr id="9" name="Picture 9" descr="ComparisonBoxes.png"/>
          <p:cNvPicPr>
            <a:picLocks noChangeAspect="1"/>
          </p:cNvPicPr>
          <p:nvPr/>
        </p:nvPicPr>
        <p:blipFill>
          <a:blip r:embed="rId3"/>
          <a:srcRect l="4559" t="28432" r="57794" b="7648"/>
          <a:stretch>
            <a:fillRect/>
          </a:stretch>
        </p:blipFill>
        <p:spPr bwMode="auto">
          <a:xfrm>
            <a:off x="3992563" y="1944688"/>
            <a:ext cx="3475037" cy="4291012"/>
          </a:xfrm>
          <a:prstGeom prst="rect">
            <a:avLst/>
          </a:prstGeom>
          <a:noFill/>
          <a:ln w="9525">
            <a:noFill/>
            <a:miter lim="800000"/>
            <a:headEnd/>
            <a:tailEnd/>
          </a:ln>
        </p:spPr>
      </p:pic>
      <p:sp>
        <p:nvSpPr>
          <p:cNvPr id="4" name="Content Placeholder 3"/>
          <p:cNvSpPr>
            <a:spLocks noGrp="1"/>
          </p:cNvSpPr>
          <p:nvPr>
            <p:ph sz="half" idx="2"/>
          </p:nvPr>
        </p:nvSpPr>
        <p:spPr>
          <a:xfrm>
            <a:off x="381000" y="1972236"/>
            <a:ext cx="3429000" cy="4174564"/>
          </a:xfrm>
          <a:prstGeom prst="roundRect">
            <a:avLst>
              <a:gd name="adj" fmla="val 4119"/>
            </a:avLst>
          </a:prstGeom>
          <a:noFill/>
          <a:effectLst/>
          <a:scene3d>
            <a:camera prst="orthographicFront"/>
            <a:lightRig rig="soft" dir="t"/>
          </a:scene3d>
          <a:sp3d>
            <a:extrusionClr>
              <a:schemeClr val="bg1"/>
            </a:extrusionClr>
            <a:contourClr>
              <a:schemeClr val="bg1">
                <a:lumMod val="65000"/>
              </a:schemeClr>
            </a:contourClr>
          </a:sp3d>
        </p:spPr>
        <p:txBody>
          <a:bodyPr tIns="91440" bIns="91440">
            <a:normAutofit/>
            <a:scene3d>
              <a:camera prst="orthographicFront"/>
              <a:lightRig rig="threePt" dir="t"/>
            </a:scene3d>
            <a:sp3d>
              <a:contourClr>
                <a:schemeClr val="bg1"/>
              </a:contourClr>
            </a:sp3d>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Text Placeholder 2"/>
          <p:cNvSpPr>
            <a:spLocks noGrp="1"/>
          </p:cNvSpPr>
          <p:nvPr>
            <p:ph type="body" idx="1"/>
          </p:nvPr>
        </p:nvSpPr>
        <p:spPr>
          <a:xfrm>
            <a:off x="372035"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011706"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11706" y="1972236"/>
            <a:ext cx="3429000" cy="4174564"/>
          </a:xfrm>
          <a:prstGeom prst="roundRect">
            <a:avLst>
              <a:gd name="adj" fmla="val 2941"/>
            </a:avLst>
          </a:prstGeom>
          <a:noFill/>
          <a:effectLst/>
          <a:scene3d>
            <a:camera prst="orthographicFront"/>
            <a:lightRig rig="soft" dir="t"/>
          </a:scene3d>
          <a:sp3d>
            <a:extrusionClr>
              <a:schemeClr val="bg1"/>
            </a:extrusionClr>
            <a:contourClr>
              <a:schemeClr val="bg1">
                <a:lumMod val="65000"/>
              </a:schemeClr>
            </a:contourClr>
          </a:sp3d>
        </p:spPr>
        <p:txBody>
          <a:bodyPr vert="horz" lIns="91440" tIns="91440" rIns="91440" bIns="91440" rtlCol="0">
            <a:normAutofit/>
            <a:scene3d>
              <a:camera prst="orthographicFront"/>
              <a:lightRig rig="threePt" dir="t"/>
            </a:scene3d>
            <a:sp3d>
              <a:contourClr>
                <a:schemeClr val="bg1"/>
              </a:contourClr>
            </a:sp3d>
          </a:bodyPr>
          <a:lstStyle>
            <a:lvl1pPr algn="l" defTabSz="914400" rtl="0" eaLnBrk="1" latinLnBrk="0" hangingPunct="1">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algn="l" defTabSz="914400" rtl="0" eaLnBrk="1" latinLnBrk="0" hangingPunct="1">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algn="l" defTabSz="914400" rtl="0" eaLnBrk="1" latinLnBrk="0" hangingPunct="1">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6"/>
          <p:cNvSpPr>
            <a:spLocks noGrp="1"/>
          </p:cNvSpPr>
          <p:nvPr>
            <p:ph type="dt" sz="half" idx="10"/>
          </p:nvPr>
        </p:nvSpPr>
        <p:spPr>
          <a:xfrm rot="16200000">
            <a:off x="7562851" y="4694237"/>
            <a:ext cx="2133600" cy="365125"/>
          </a:xfrm>
          <a:prstGeom prst="rect">
            <a:avLst/>
          </a:prstGeom>
        </p:spPr>
        <p:txBody>
          <a:bodyPr vert="horz" wrap="square" lIns="45720" tIns="45720" rIns="45720" bIns="45720" numCol="1" anchor="ctr" anchorCtr="0" compatLnSpc="1">
            <a:prstTxWarp prst="textNoShape">
              <a:avLst/>
            </a:prstTxWarp>
          </a:bodyPr>
          <a:lstStyle>
            <a:lvl1pPr>
              <a:defRPr>
                <a:solidFill>
                  <a:srgbClr val="66A4E8"/>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44705AEA-484C-4F12-9894-FE9B56BF6877}" type="datetime1">
              <a:rPr lang="en-US"/>
              <a:pPr>
                <a:defRPr/>
              </a:pPr>
              <a:t>3/29/2010</a:t>
            </a:fld>
            <a:endParaRPr lang="en-US" dirty="0"/>
          </a:p>
        </p:txBody>
      </p:sp>
      <p:sp>
        <p:nvSpPr>
          <p:cNvPr id="11" name="Footer Placeholder 7"/>
          <p:cNvSpPr>
            <a:spLocks noGrp="1"/>
          </p:cNvSpPr>
          <p:nvPr>
            <p:ph type="ftr" sz="quarter" idx="11"/>
          </p:nvPr>
        </p:nvSpPr>
        <p:spPr>
          <a:xfrm rot="16200000">
            <a:off x="5770563" y="3208337"/>
            <a:ext cx="5105400" cy="365125"/>
          </a:xfrm>
          <a:prstGeom prst="rect">
            <a:avLst/>
          </a:prstGeom>
        </p:spPr>
        <p:txBody>
          <a:bodyPr vert="horz" wrap="square" lIns="45720" tIns="45720" rIns="45720" bIns="45720" numCol="1" anchor="t" anchorCtr="0" compatLnSpc="1">
            <a:prstTxWarp prst="textNoShape">
              <a:avLst/>
            </a:prstTxWarp>
            <a:noAutofit/>
          </a:bodyPr>
          <a:lstStyle>
            <a:lvl1pPr>
              <a:spcBef>
                <a:spcPts val="2400"/>
              </a:spcBef>
              <a:buClr>
                <a:schemeClr val="tx2"/>
              </a:buClr>
              <a:buSzPct val="100000"/>
              <a:buFont typeface="Wingdings 2" pitchFamily="18" charset="2"/>
              <a:buNone/>
              <a:defRPr sz="2200" b="1" dirty="0">
                <a:solidFill>
                  <a:srgbClr val="2077D4"/>
                </a:solidFill>
                <a:effectLst>
                  <a:outerShdw blurRad="38100" dist="38100" dir="2700000" algn="tl">
                    <a:srgbClr val="C0C0C0"/>
                  </a:outerShdw>
                </a:effectLst>
                <a:latin typeface="Eurostile" pitchFamily="34" charset="0"/>
                <a:ea typeface="ＭＳ Ｐゴシック" pitchFamily="-106" charset="-128"/>
              </a:defRPr>
            </a:lvl1pPr>
          </a:lstStyle>
          <a:p>
            <a:pPr>
              <a:defRPr/>
            </a:pPr>
            <a:endParaRPr lang="en-US"/>
          </a:p>
        </p:txBody>
      </p:sp>
      <p:sp>
        <p:nvSpPr>
          <p:cNvPr id="12" name="Slide Number Placeholder 8"/>
          <p:cNvSpPr>
            <a:spLocks noGrp="1"/>
          </p:cNvSpPr>
          <p:nvPr>
            <p:ph type="sldNum" sz="quarter" idx="12"/>
          </p:nvPr>
        </p:nvSpPr>
        <p:spPr>
          <a:xfrm>
            <a:off x="8040688" y="6181725"/>
            <a:ext cx="808037" cy="365125"/>
          </a:xfrm>
          <a:prstGeom prst="rect">
            <a:avLst/>
          </a:prstGeom>
        </p:spPr>
        <p:txBody>
          <a:bodyPr vert="horz" wrap="square" lIns="45720" tIns="45720" rIns="45720" bIns="45720" numCol="1" anchor="ctr" anchorCtr="0" compatLnSpc="1">
            <a:prstTxWarp prst="textNoShape">
              <a:avLst/>
            </a:prstTxWarp>
          </a:bodyPr>
          <a:lstStyle>
            <a:lvl1pPr algn="r">
              <a:defRPr sz="4500">
                <a:solidFill>
                  <a:srgbClr val="66A4E8"/>
                </a:solidFill>
                <a:effectLst>
                  <a:outerShdw blurRad="38100" dist="38100" dir="2700000" algn="tl">
                    <a:srgbClr val="C0C0C0"/>
                  </a:outerShdw>
                </a:effectLst>
                <a:latin typeface="Eurostile" pitchFamily="34" charset="0"/>
                <a:ea typeface="ＭＳ Ｐゴシック" pitchFamily="-106" charset="-128"/>
              </a:defRPr>
            </a:lvl1pPr>
          </a:lstStyle>
          <a:p>
            <a:pPr>
              <a:defRPr/>
            </a:pPr>
            <a:fld id="{F0192D2F-AB6E-425B-AB61-CB7B40A82930}"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1355725"/>
            <a:ext cx="7086600"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r>
              <a:rPr lang="en-US" smtClean="0"/>
              <a:t>Click to edit Master title style</a:t>
            </a:r>
            <a:endParaRPr/>
          </a:p>
        </p:txBody>
      </p:sp>
      <p:pic>
        <p:nvPicPr>
          <p:cNvPr id="1027" name="Picture 6" descr="bevelDivider.png"/>
          <p:cNvPicPr>
            <a:picLocks noChangeAspect="1"/>
          </p:cNvPicPr>
          <p:nvPr/>
        </p:nvPicPr>
        <p:blipFill>
          <a:blip r:embed="rId16"/>
          <a:srcRect/>
          <a:stretch>
            <a:fillRect/>
          </a:stretch>
        </p:blipFill>
        <p:spPr bwMode="auto">
          <a:xfrm>
            <a:off x="9498013" y="-311150"/>
            <a:ext cx="10636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8" r:id="rId1"/>
    <p:sldLayoutId id="2147483788" r:id="rId2"/>
    <p:sldLayoutId id="2147483799" r:id="rId3"/>
    <p:sldLayoutId id="2147483789" r:id="rId4"/>
    <p:sldLayoutId id="2147483800" r:id="rId5"/>
    <p:sldLayoutId id="2147483790" r:id="rId6"/>
    <p:sldLayoutId id="2147483801" r:id="rId7"/>
    <p:sldLayoutId id="2147483791" r:id="rId8"/>
    <p:sldLayoutId id="2147483792" r:id="rId9"/>
    <p:sldLayoutId id="2147483793" r:id="rId10"/>
    <p:sldLayoutId id="2147483794" r:id="rId11"/>
    <p:sldLayoutId id="2147483795" r:id="rId12"/>
    <p:sldLayoutId id="2147483796" r:id="rId13"/>
    <p:sldLayoutId id="2147483797" r:id="rId14"/>
  </p:sldLayoutIdLst>
  <p:transition spd="med">
    <p:fade thruBlk="1"/>
  </p:transition>
  <p:txStyles>
    <p:titleStyle>
      <a:lvl1pPr algn="l" rtl="0" eaLnBrk="0" fontAlgn="base" hangingPunct="0">
        <a:spcBef>
          <a:spcPct val="0"/>
        </a:spcBef>
        <a:spcAft>
          <a:spcPct val="0"/>
        </a:spcAft>
        <a:defRPr sz="4600" kern="1200">
          <a:solidFill>
            <a:schemeClr val="tx2"/>
          </a:solidFill>
          <a:effectLst>
            <a:innerShdw blurRad="63500" dist="50800" dir="5400000">
              <a:schemeClr val="bg1">
                <a:alpha val="50000"/>
              </a:schemeClr>
            </a:innerShdw>
          </a:effectLst>
          <a:latin typeface="+mj-lt"/>
          <a:ea typeface="ＭＳ Ｐゴシック" pitchFamily="-106" charset="-128"/>
          <a:cs typeface="+mj-cs"/>
        </a:defRPr>
      </a:lvl1pPr>
      <a:lvl2pPr algn="l" rtl="0" eaLnBrk="0" fontAlgn="base" hangingPunct="0">
        <a:spcBef>
          <a:spcPct val="0"/>
        </a:spcBef>
        <a:spcAft>
          <a:spcPct val="0"/>
        </a:spcAft>
        <a:defRPr sz="4600">
          <a:solidFill>
            <a:schemeClr val="tx2"/>
          </a:solidFill>
          <a:latin typeface="Eurostile" pitchFamily="34" charset="0"/>
          <a:ea typeface="ＭＳ Ｐゴシック" pitchFamily="-106" charset="-128"/>
        </a:defRPr>
      </a:lvl2pPr>
      <a:lvl3pPr algn="l" rtl="0" eaLnBrk="0" fontAlgn="base" hangingPunct="0">
        <a:spcBef>
          <a:spcPct val="0"/>
        </a:spcBef>
        <a:spcAft>
          <a:spcPct val="0"/>
        </a:spcAft>
        <a:defRPr sz="4600">
          <a:solidFill>
            <a:schemeClr val="tx2"/>
          </a:solidFill>
          <a:latin typeface="Eurostile" pitchFamily="34" charset="0"/>
          <a:ea typeface="ＭＳ Ｐゴシック" pitchFamily="-106" charset="-128"/>
        </a:defRPr>
      </a:lvl3pPr>
      <a:lvl4pPr algn="l" rtl="0" eaLnBrk="0" fontAlgn="base" hangingPunct="0">
        <a:spcBef>
          <a:spcPct val="0"/>
        </a:spcBef>
        <a:spcAft>
          <a:spcPct val="0"/>
        </a:spcAft>
        <a:defRPr sz="4600">
          <a:solidFill>
            <a:schemeClr val="tx2"/>
          </a:solidFill>
          <a:latin typeface="Eurostile" pitchFamily="34" charset="0"/>
          <a:ea typeface="ＭＳ Ｐゴシック" pitchFamily="-106" charset="-128"/>
        </a:defRPr>
      </a:lvl4pPr>
      <a:lvl5pPr algn="l" rtl="0" eaLnBrk="0" fontAlgn="base" hangingPunct="0">
        <a:spcBef>
          <a:spcPct val="0"/>
        </a:spcBef>
        <a:spcAft>
          <a:spcPct val="0"/>
        </a:spcAft>
        <a:defRPr sz="4600">
          <a:solidFill>
            <a:schemeClr val="tx2"/>
          </a:solidFill>
          <a:latin typeface="Eurostile" pitchFamily="34" charset="0"/>
          <a:ea typeface="ＭＳ Ｐゴシック" pitchFamily="-106" charset="-128"/>
        </a:defRPr>
      </a:lvl5pPr>
      <a:lvl6pPr marL="457200" algn="l" rtl="0" fontAlgn="base">
        <a:spcBef>
          <a:spcPct val="0"/>
        </a:spcBef>
        <a:spcAft>
          <a:spcPct val="0"/>
        </a:spcAft>
        <a:defRPr sz="4600">
          <a:solidFill>
            <a:schemeClr val="tx2"/>
          </a:solidFill>
          <a:latin typeface="Eurostile" pitchFamily="34" charset="0"/>
          <a:ea typeface="ＭＳ Ｐゴシック" pitchFamily="-106" charset="-128"/>
        </a:defRPr>
      </a:lvl6pPr>
      <a:lvl7pPr marL="914400" algn="l" rtl="0" fontAlgn="base">
        <a:spcBef>
          <a:spcPct val="0"/>
        </a:spcBef>
        <a:spcAft>
          <a:spcPct val="0"/>
        </a:spcAft>
        <a:defRPr sz="4600">
          <a:solidFill>
            <a:schemeClr val="tx2"/>
          </a:solidFill>
          <a:latin typeface="Eurostile" pitchFamily="34" charset="0"/>
          <a:ea typeface="ＭＳ Ｐゴシック" pitchFamily="-106" charset="-128"/>
        </a:defRPr>
      </a:lvl7pPr>
      <a:lvl8pPr marL="1371600" algn="l" rtl="0" fontAlgn="base">
        <a:spcBef>
          <a:spcPct val="0"/>
        </a:spcBef>
        <a:spcAft>
          <a:spcPct val="0"/>
        </a:spcAft>
        <a:defRPr sz="4600">
          <a:solidFill>
            <a:schemeClr val="tx2"/>
          </a:solidFill>
          <a:latin typeface="Eurostile" pitchFamily="34" charset="0"/>
          <a:ea typeface="ＭＳ Ｐゴシック" pitchFamily="-106" charset="-128"/>
        </a:defRPr>
      </a:lvl8pPr>
      <a:lvl9pPr marL="1828800" algn="l" rtl="0" fontAlgn="base">
        <a:spcBef>
          <a:spcPct val="0"/>
        </a:spcBef>
        <a:spcAft>
          <a:spcPct val="0"/>
        </a:spcAft>
        <a:defRPr sz="4600">
          <a:solidFill>
            <a:schemeClr val="tx2"/>
          </a:solidFill>
          <a:latin typeface="Eurostile" pitchFamily="34" charset="0"/>
          <a:ea typeface="ＭＳ Ｐゴシック" pitchFamily="-106" charset="-128"/>
        </a:defRPr>
      </a:lvl9pPr>
    </p:titleStyle>
    <p:bodyStyle>
      <a:lvl1pPr marL="282575" indent="-282575" algn="l" rtl="0" eaLnBrk="0" fontAlgn="base" hangingPunct="0">
        <a:spcBef>
          <a:spcPts val="2400"/>
        </a:spcBef>
        <a:spcAft>
          <a:spcPct val="0"/>
        </a:spcAft>
        <a:buClr>
          <a:schemeClr val="tx2"/>
        </a:buClr>
        <a:buSzPct val="100000"/>
        <a:buFont typeface="Wingdings 2" pitchFamily="18" charset="2"/>
        <a:buChar char=""/>
        <a:defRPr sz="2600" kern="1200">
          <a:solidFill>
            <a:srgbClr val="595959"/>
          </a:solidFill>
          <a:effectLst>
            <a:outerShdw blurRad="50800" dist="12700" dir="2700000" algn="tl" rotWithShape="0">
              <a:schemeClr val="bg1">
                <a:alpha val="40000"/>
              </a:schemeClr>
            </a:outerShdw>
          </a:effectLst>
          <a:latin typeface="+mn-lt"/>
          <a:ea typeface="ＭＳ Ｐゴシック" pitchFamily="-106" charset="-128"/>
          <a:cs typeface="+mn-cs"/>
        </a:defRPr>
      </a:lvl1pPr>
      <a:lvl2pPr marL="577850" indent="-295275" algn="l" rtl="0" eaLnBrk="0" fontAlgn="base" hangingPunct="0">
        <a:spcBef>
          <a:spcPts val="600"/>
        </a:spcBef>
        <a:spcAft>
          <a:spcPct val="0"/>
        </a:spcAft>
        <a:buClr>
          <a:srgbClr val="2077D4"/>
        </a:buClr>
        <a:buSzPct val="100000"/>
        <a:buFont typeface="Wingdings 2" pitchFamily="18" charset="2"/>
        <a:buChar char=""/>
        <a:defRPr sz="2400" kern="1200">
          <a:solidFill>
            <a:srgbClr val="595959"/>
          </a:solidFill>
          <a:effectLst>
            <a:outerShdw blurRad="50800" dist="12700" dir="2700000" algn="tl" rotWithShape="0">
              <a:schemeClr val="bg1">
                <a:alpha val="40000"/>
              </a:schemeClr>
            </a:outerShdw>
          </a:effectLst>
          <a:latin typeface="+mn-lt"/>
          <a:ea typeface="ＭＳ Ｐゴシック" pitchFamily="-106" charset="-128"/>
          <a:cs typeface="+mn-cs"/>
        </a:defRPr>
      </a:lvl2pPr>
      <a:lvl3pPr marL="860425" indent="-282575" algn="l" rtl="0" eaLnBrk="0" fontAlgn="base" hangingPunct="0">
        <a:spcBef>
          <a:spcPts val="600"/>
        </a:spcBef>
        <a:spcAft>
          <a:spcPct val="0"/>
        </a:spcAft>
        <a:buClr>
          <a:schemeClr val="tx2"/>
        </a:buClr>
        <a:buSzPct val="100000"/>
        <a:buFont typeface="Wingdings 2" pitchFamily="18" charset="2"/>
        <a:buChar char=""/>
        <a:defRPr sz="2200" kern="1200">
          <a:solidFill>
            <a:srgbClr val="595959"/>
          </a:solidFill>
          <a:effectLst>
            <a:outerShdw blurRad="50800" dist="12700" dir="2700000" algn="tl" rotWithShape="0">
              <a:schemeClr val="bg1">
                <a:alpha val="40000"/>
              </a:schemeClr>
            </a:outerShdw>
          </a:effectLst>
          <a:latin typeface="+mn-lt"/>
          <a:ea typeface="ＭＳ Ｐゴシック" pitchFamily="-106" charset="-128"/>
          <a:cs typeface="+mn-cs"/>
        </a:defRPr>
      </a:lvl3pPr>
      <a:lvl4pPr marL="1143000" indent="-282575" algn="l" rtl="0" eaLnBrk="0" fontAlgn="base" hangingPunct="0">
        <a:spcBef>
          <a:spcPts val="600"/>
        </a:spcBef>
        <a:spcAft>
          <a:spcPct val="0"/>
        </a:spcAft>
        <a:buClr>
          <a:srgbClr val="2077D4"/>
        </a:buClr>
        <a:buSzPct val="100000"/>
        <a:buFont typeface="Wingdings 2" pitchFamily="18" charset="2"/>
        <a:buChar char=""/>
        <a:defRPr sz="2000" kern="1200">
          <a:solidFill>
            <a:srgbClr val="595959"/>
          </a:solidFill>
          <a:effectLst>
            <a:outerShdw blurRad="50800" dist="12700" dir="2700000" algn="tl" rotWithShape="0">
              <a:schemeClr val="bg1">
                <a:alpha val="40000"/>
              </a:schemeClr>
            </a:outerShdw>
          </a:effectLst>
          <a:latin typeface="+mn-lt"/>
          <a:ea typeface="ＭＳ Ｐゴシック" pitchFamily="-106" charset="-128"/>
          <a:cs typeface="+mn-cs"/>
        </a:defRPr>
      </a:lvl4pPr>
      <a:lvl5pPr marL="1425575" indent="-282575" algn="l" rtl="0" eaLnBrk="0" fontAlgn="base" hangingPunct="0">
        <a:spcBef>
          <a:spcPts val="600"/>
        </a:spcBef>
        <a:spcAft>
          <a:spcPct val="0"/>
        </a:spcAft>
        <a:buClr>
          <a:schemeClr val="tx2"/>
        </a:buClr>
        <a:buSzPct val="100000"/>
        <a:buFont typeface="Wingdings 2" pitchFamily="18" charset="2"/>
        <a:buChar char=""/>
        <a:defRPr kern="1200">
          <a:solidFill>
            <a:srgbClr val="595959"/>
          </a:solidFill>
          <a:effectLst>
            <a:outerShdw blurRad="50800" dist="12700" dir="2700000" algn="tl" rotWithShape="0">
              <a:schemeClr val="bg1">
                <a:alpha val="40000"/>
              </a:schemeClr>
            </a:outerShdw>
          </a:effectLst>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Office_Excel_97-2003_Worksheet6.xls"/><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Office_Excel_97-2003_Worksheet7.xls"/><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Excel_97-2003_Worksheet8.xls"/><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Excel_97-2003_Worksheet9.xls"/><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Microsoft_Office_Excel_97-2003_Worksheet10.xls"/><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1.jpeg"/><Relationship Id="rId4" Type="http://schemas.openxmlformats.org/officeDocument/2006/relationships/oleObject" Target="../embeddings/Microsoft_Office_Excel_97-2003_Worksheet1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3.png"/><Relationship Id="rId4" Type="http://schemas.openxmlformats.org/officeDocument/2006/relationships/oleObject" Target="../embeddings/Microsoft_Office_Excel_97-2003_Worksheet12.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13.v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oleObject" Target="../embeddings/Microsoft_Office_Excel_97-2003_Worksheet1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14.vml"/><Relationship Id="rId6" Type="http://schemas.openxmlformats.org/officeDocument/2006/relationships/image" Target="../media/image34.png"/><Relationship Id="rId5" Type="http://schemas.openxmlformats.org/officeDocument/2006/relationships/image" Target="../media/image48.jpeg"/><Relationship Id="rId4" Type="http://schemas.openxmlformats.org/officeDocument/2006/relationships/oleObject" Target="../embeddings/Microsoft_Office_Excel_97-2003_Worksheet14.xls"/></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15.vml"/><Relationship Id="rId6" Type="http://schemas.openxmlformats.org/officeDocument/2006/relationships/image" Target="../media/image31.jpeg"/><Relationship Id="rId5" Type="http://schemas.openxmlformats.org/officeDocument/2006/relationships/image" Target="../media/image50.jpeg"/><Relationship Id="rId4" Type="http://schemas.openxmlformats.org/officeDocument/2006/relationships/oleObject" Target="../embeddings/Microsoft_Office_Excel_97-2003_Worksheet15.xls"/></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1.xml"/><Relationship Id="rId7" Type="http://schemas.openxmlformats.org/officeDocument/2006/relationships/image" Target="../media/image48.jpe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50.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hyperlink" Target="http://www.youtube.com/watch?v=DCl7pqIPRK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Excel_97-2003_Worksheet4.xls"/><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oleObject" Target="../embeddings/Microsoft_Office_Excel_97-2003_Worksheet5.xls"/></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Text Box 12"/>
          <p:cNvSpPr txBox="1">
            <a:spLocks noChangeArrowheads="1"/>
          </p:cNvSpPr>
          <p:nvPr/>
        </p:nvSpPr>
        <p:spPr bwMode="auto">
          <a:xfrm>
            <a:off x="4945063" y="4494213"/>
            <a:ext cx="3646487" cy="366712"/>
          </a:xfrm>
          <a:prstGeom prst="rect">
            <a:avLst/>
          </a:prstGeom>
          <a:noFill/>
          <a:ln w="9525">
            <a:noFill/>
            <a:miter lim="800000"/>
            <a:headEnd/>
            <a:tailEnd/>
          </a:ln>
        </p:spPr>
        <p:txBody>
          <a:bodyPr>
            <a:spAutoFit/>
          </a:bodyPr>
          <a:lstStyle/>
          <a:p>
            <a:pPr defTabSz="914400"/>
            <a:endParaRPr lang="en-US"/>
          </a:p>
        </p:txBody>
      </p:sp>
      <p:sp>
        <p:nvSpPr>
          <p:cNvPr id="18435" name="Text Box 13"/>
          <p:cNvSpPr txBox="1">
            <a:spLocks noChangeArrowheads="1"/>
          </p:cNvSpPr>
          <p:nvPr/>
        </p:nvSpPr>
        <p:spPr bwMode="auto">
          <a:xfrm>
            <a:off x="6980238" y="1562100"/>
            <a:ext cx="1835150" cy="701675"/>
          </a:xfrm>
          <a:prstGeom prst="rect">
            <a:avLst/>
          </a:prstGeom>
          <a:noFill/>
          <a:ln w="9525">
            <a:noFill/>
            <a:miter lim="800000"/>
            <a:headEnd/>
            <a:tailEnd/>
          </a:ln>
        </p:spPr>
        <p:txBody>
          <a:bodyPr>
            <a:spAutoFit/>
          </a:bodyPr>
          <a:lstStyle/>
          <a:p>
            <a:pPr defTabSz="914400"/>
            <a:r>
              <a:rPr lang="en-US" sz="4000" b="1">
                <a:solidFill>
                  <a:schemeClr val="bg1"/>
                </a:solidFill>
                <a:latin typeface="Arial Narrow" pitchFamily="34" charset="0"/>
              </a:rPr>
              <a:t>Part IV</a:t>
            </a:r>
          </a:p>
        </p:txBody>
      </p:sp>
      <p:sp>
        <p:nvSpPr>
          <p:cNvPr id="18436" name="Text Box 14"/>
          <p:cNvSpPr txBox="1">
            <a:spLocks noChangeArrowheads="1"/>
          </p:cNvSpPr>
          <p:nvPr/>
        </p:nvSpPr>
        <p:spPr bwMode="auto">
          <a:xfrm>
            <a:off x="3132138" y="2476500"/>
            <a:ext cx="5683250" cy="1800225"/>
          </a:xfrm>
          <a:prstGeom prst="rect">
            <a:avLst/>
          </a:prstGeom>
          <a:noFill/>
          <a:ln w="9525">
            <a:noFill/>
            <a:miter lim="800000"/>
            <a:headEnd/>
            <a:tailEnd/>
          </a:ln>
        </p:spPr>
        <p:txBody>
          <a:bodyPr>
            <a:spAutoFit/>
          </a:bodyPr>
          <a:lstStyle/>
          <a:p>
            <a:pPr algn="ctr" defTabSz="914400"/>
            <a:r>
              <a:rPr lang="en-US" sz="2800">
                <a:solidFill>
                  <a:schemeClr val="bg1"/>
                </a:solidFill>
              </a:rPr>
              <a:t>Cuyamaca College’s </a:t>
            </a:r>
            <a:br>
              <a:rPr lang="en-US" sz="2800">
                <a:solidFill>
                  <a:schemeClr val="bg1"/>
                </a:solidFill>
              </a:rPr>
            </a:br>
            <a:r>
              <a:rPr lang="en-US" sz="2800">
                <a:solidFill>
                  <a:schemeClr val="bg1"/>
                </a:solidFill>
              </a:rPr>
              <a:t>Personal Development Counseling (PDC) Programs</a:t>
            </a:r>
          </a:p>
          <a:p>
            <a:pPr algn="ctr" defTabSz="914400"/>
            <a:endParaRPr lang="en-US" sz="2800">
              <a:solidFill>
                <a:schemeClr val="bg1"/>
              </a:solidFill>
            </a:endParaRPr>
          </a:p>
        </p:txBody>
      </p:sp>
      <p:pic>
        <p:nvPicPr>
          <p:cNvPr id="18437" name="Picture 15"/>
          <p:cNvPicPr>
            <a:picLocks noChangeAspect="1" noChangeArrowheads="1"/>
          </p:cNvPicPr>
          <p:nvPr/>
        </p:nvPicPr>
        <p:blipFill>
          <a:blip r:embed="rId3"/>
          <a:srcRect/>
          <a:stretch>
            <a:fillRect/>
          </a:stretch>
        </p:blipFill>
        <p:spPr bwMode="auto">
          <a:xfrm rot="225418">
            <a:off x="392113" y="3817938"/>
            <a:ext cx="4319587" cy="2662237"/>
          </a:xfrm>
          <a:prstGeom prst="rect">
            <a:avLst/>
          </a:prstGeom>
          <a:noFill/>
          <a:ln w="9525">
            <a:noFill/>
            <a:miter lim="800000"/>
            <a:headEnd/>
            <a:tailEnd/>
          </a:ln>
        </p:spPr>
      </p:pic>
      <p:sp>
        <p:nvSpPr>
          <p:cNvPr id="18438" name="Rectangle 17"/>
          <p:cNvSpPr>
            <a:spLocks noChangeArrowheads="1"/>
          </p:cNvSpPr>
          <p:nvPr/>
        </p:nvSpPr>
        <p:spPr bwMode="auto">
          <a:xfrm>
            <a:off x="4945063" y="6105525"/>
            <a:ext cx="4116387" cy="396875"/>
          </a:xfrm>
          <a:prstGeom prst="rect">
            <a:avLst/>
          </a:prstGeom>
          <a:noFill/>
          <a:ln w="9525">
            <a:noFill/>
            <a:miter lim="800000"/>
            <a:headEnd/>
            <a:tailEnd/>
          </a:ln>
        </p:spPr>
        <p:txBody>
          <a:bodyPr>
            <a:spAutoFit/>
          </a:bodyPr>
          <a:lstStyle/>
          <a:p>
            <a:pPr algn="ctr" defTabSz="914400"/>
            <a:r>
              <a:rPr lang="en-US" sz="2000" b="1">
                <a:solidFill>
                  <a:srgbClr val="FF9900"/>
                </a:solidFill>
              </a:rPr>
              <a:t>www.cuyamaca.edu/pdc</a:t>
            </a:r>
          </a:p>
        </p:txBody>
      </p:sp>
      <p:pic>
        <p:nvPicPr>
          <p:cNvPr id="18439" name="Picture 19"/>
          <p:cNvPicPr>
            <a:picLocks noChangeAspect="1" noChangeArrowheads="1"/>
          </p:cNvPicPr>
          <p:nvPr/>
        </p:nvPicPr>
        <p:blipFill>
          <a:blip r:embed="rId4"/>
          <a:srcRect/>
          <a:stretch>
            <a:fillRect/>
          </a:stretch>
        </p:blipFill>
        <p:spPr bwMode="auto">
          <a:xfrm rot="-268437">
            <a:off x="5410200" y="4106863"/>
            <a:ext cx="3181350" cy="1665287"/>
          </a:xfrm>
          <a:prstGeom prst="rect">
            <a:avLst/>
          </a:prstGeom>
          <a:noFill/>
          <a:ln w="9525">
            <a:noFill/>
            <a:miter lim="800000"/>
            <a:headEnd/>
            <a:tailEnd/>
          </a:ln>
        </p:spPr>
      </p:pic>
      <p:pic>
        <p:nvPicPr>
          <p:cNvPr id="18440" name="Picture 20"/>
          <p:cNvPicPr>
            <a:picLocks noChangeAspect="1" noChangeArrowheads="1"/>
          </p:cNvPicPr>
          <p:nvPr/>
        </p:nvPicPr>
        <p:blipFill>
          <a:blip r:embed="rId5"/>
          <a:srcRect/>
          <a:stretch>
            <a:fillRect/>
          </a:stretch>
        </p:blipFill>
        <p:spPr bwMode="auto">
          <a:xfrm>
            <a:off x="571500" y="660400"/>
            <a:ext cx="2667000" cy="533400"/>
          </a:xfrm>
          <a:prstGeom prst="rect">
            <a:avLst/>
          </a:prstGeom>
          <a:noFill/>
          <a:ln w="9525">
            <a:noFill/>
            <a:miter lim="800000"/>
            <a:headEnd/>
            <a:tailEnd/>
          </a:ln>
        </p:spPr>
      </p:pic>
      <p:sp>
        <p:nvSpPr>
          <p:cNvPr id="10247" name="WordArt 7"/>
          <p:cNvSpPr>
            <a:spLocks noChangeArrowheads="1" noChangeShapeType="1" noTextEdit="1"/>
          </p:cNvSpPr>
          <p:nvPr/>
        </p:nvSpPr>
        <p:spPr bwMode="auto">
          <a:xfrm rot="-876884">
            <a:off x="385763" y="1174750"/>
            <a:ext cx="8197850" cy="1014413"/>
          </a:xfrm>
          <a:prstGeom prst="rect">
            <a:avLst/>
          </a:prstGeom>
        </p:spPr>
        <p:txBody>
          <a:bodyPr wrap="none" fromWordArt="1">
            <a:prstTxWarp prst="textPlain">
              <a:avLst>
                <a:gd name="adj" fmla="val 50000"/>
              </a:avLst>
            </a:prstTxWarp>
          </a:bodyPr>
          <a:lstStyle/>
          <a:p>
            <a:pPr algn="ctr"/>
            <a:r>
              <a:rPr lang="en-US" sz="4000" b="1" kern="10">
                <a:ln w="34925" cap="sq">
                  <a:solidFill>
                    <a:schemeClr val="tx1"/>
                  </a:solidFill>
                  <a:round/>
                  <a:headEnd type="none" w="sm" len="sm"/>
                  <a:tailEnd type="none" w="sm" len="sm"/>
                </a:ln>
                <a:solidFill>
                  <a:srgbClr val="FF9900">
                    <a:alpha val="72940"/>
                  </a:srgbClr>
                </a:solidFill>
                <a:latin typeface="Arial Black"/>
              </a:rPr>
              <a:t>Conversations about Student Success...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770" decel="100000"/>
                                        <p:tgtEl>
                                          <p:spTgt spid="10247"/>
                                        </p:tgtEl>
                                      </p:cBhvr>
                                    </p:animEffect>
                                    <p:animScale>
                                      <p:cBhvr>
                                        <p:cTn id="8" dur="770" decel="100000"/>
                                        <p:tgtEl>
                                          <p:spTgt spid="10247"/>
                                        </p:tgtEl>
                                      </p:cBhvr>
                                      <p:from x="10000" y="10000"/>
                                      <p:to x="200000" y="450000"/>
                                    </p:animScale>
                                    <p:animScale>
                                      <p:cBhvr>
                                        <p:cTn id="9" dur="1230" accel="100000" fill="hold">
                                          <p:stCondLst>
                                            <p:cond delay="770"/>
                                          </p:stCondLst>
                                        </p:cTn>
                                        <p:tgtEl>
                                          <p:spTgt spid="10247"/>
                                        </p:tgtEl>
                                      </p:cBhvr>
                                      <p:from x="200000" y="450000"/>
                                      <p:to x="100000" y="100000"/>
                                    </p:animScale>
                                    <p:set>
                                      <p:cBhvr>
                                        <p:cTn id="10" dur="770" fill="hold"/>
                                        <p:tgtEl>
                                          <p:spTgt spid="10247"/>
                                        </p:tgtEl>
                                        <p:attrNameLst>
                                          <p:attrName>ppt_x</p:attrName>
                                        </p:attrNameLst>
                                      </p:cBhvr>
                                      <p:to>
                                        <p:strVal val="(0.5)"/>
                                      </p:to>
                                    </p:set>
                                    <p:anim from="(0.5)" to="(#ppt_x)" calcmode="lin" valueType="num">
                                      <p:cBhvr>
                                        <p:cTn id="11" dur="1230" accel="100000" fill="hold">
                                          <p:stCondLst>
                                            <p:cond delay="770"/>
                                          </p:stCondLst>
                                        </p:cTn>
                                        <p:tgtEl>
                                          <p:spTgt spid="10247"/>
                                        </p:tgtEl>
                                        <p:attrNameLst>
                                          <p:attrName>ppt_x</p:attrName>
                                        </p:attrNameLst>
                                      </p:cBhvr>
                                    </p:anim>
                                    <p:set>
                                      <p:cBhvr>
                                        <p:cTn id="12" dur="770" fill="hold"/>
                                        <p:tgtEl>
                                          <p:spTgt spid="10247"/>
                                        </p:tgtEl>
                                        <p:attrNameLst>
                                          <p:attrName>ppt_y</p:attrName>
                                        </p:attrNameLst>
                                      </p:cBhvr>
                                      <p:to>
                                        <p:strVal val="(#ppt_y+0.4)"/>
                                      </p:to>
                                    </p:set>
                                    <p:anim from="(#ppt_y+0.4)" to="(#ppt_y)" calcmode="lin" valueType="num">
                                      <p:cBhvr>
                                        <p:cTn id="13" dur="1230" accel="100000" fill="hold">
                                          <p:stCondLst>
                                            <p:cond delay="770"/>
                                          </p:stCondLst>
                                        </p:cTn>
                                        <p:tgtEl>
                                          <p:spTgt spid="102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624" y="524435"/>
            <a:ext cx="7086600" cy="731838"/>
          </a:xfrm>
        </p:spPr>
        <p:txBody>
          <a:bodyPr/>
          <a:lstStyle/>
          <a:p>
            <a:pPr algn="ctr" eaLnBrk="1" fontAlgn="auto" hangingPunct="1">
              <a:spcAft>
                <a:spcPts val="0"/>
              </a:spcAft>
              <a:defRPr/>
            </a:pPr>
            <a:r>
              <a:rPr lang="en-US" sz="3600" i="1" dirty="0" smtClean="0">
                <a:ea typeface="+mj-ea"/>
              </a:rPr>
              <a:t>Persistence Rate of Students Enrolled in Math 088 (Prealgebra) linked with PDC 130</a:t>
            </a:r>
            <a:endParaRPr lang="en-US" sz="3600" dirty="0">
              <a:ea typeface="+mj-ea"/>
            </a:endParaRPr>
          </a:p>
        </p:txBody>
      </p:sp>
      <p:sp>
        <p:nvSpPr>
          <p:cNvPr id="5" name="Rectangle 4"/>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 Placeholder 2"/>
          <p:cNvSpPr txBox="1">
            <a:spLocks/>
          </p:cNvSpPr>
          <p:nvPr/>
        </p:nvSpPr>
        <p:spPr>
          <a:xfrm>
            <a:off x="381000" y="2101383"/>
            <a:ext cx="3429000" cy="698033"/>
          </a:xfrm>
          <a:prstGeom prst="rect">
            <a:avLst/>
          </a:prstGeom>
        </p:spPr>
        <p:txBody>
          <a:bodyPr>
            <a:normAutofit/>
            <a:scene3d>
              <a:camera prst="orthographicFront"/>
              <a:lightRig rig="threePt" dir="t"/>
            </a:scene3d>
            <a:sp3d>
              <a:contourClr>
                <a:schemeClr val="bg1"/>
              </a:contourClr>
            </a:sp3d>
          </a:bodyPr>
          <a:lstStyle/>
          <a:p>
            <a:pPr marL="282575" indent="-282575" algn="ctr" defTabSz="914400" fontAlgn="auto">
              <a:spcBef>
                <a:spcPts val="2400"/>
              </a:spcBef>
              <a:spcAft>
                <a:spcPts val="0"/>
              </a:spcAft>
              <a:buClr>
                <a:schemeClr val="tx2"/>
              </a:buClr>
              <a:buSzPct val="100000"/>
              <a:defRPr/>
            </a:pPr>
            <a:r>
              <a:rPr lang="en-US" b="1" dirty="0">
                <a:solidFill>
                  <a:schemeClr val="tx1">
                    <a:lumMod val="65000"/>
                    <a:lumOff val="35000"/>
                  </a:schemeClr>
                </a:solidFill>
                <a:effectLst>
                  <a:outerShdw blurRad="50800" dist="12700" dir="2700000" algn="tl" rotWithShape="0">
                    <a:schemeClr val="bg1">
                      <a:alpha val="40000"/>
                    </a:schemeClr>
                  </a:outerShdw>
                </a:effectLst>
                <a:latin typeface="+mn-lt"/>
                <a:ea typeface="+mn-ea"/>
              </a:rPr>
              <a:t>All Students</a:t>
            </a:r>
          </a:p>
        </p:txBody>
      </p:sp>
      <p:sp>
        <p:nvSpPr>
          <p:cNvPr id="9" name="Text Placeholder 4"/>
          <p:cNvSpPr txBox="1">
            <a:spLocks/>
          </p:cNvSpPr>
          <p:nvPr/>
        </p:nvSpPr>
        <p:spPr>
          <a:xfrm>
            <a:off x="3962400" y="2101850"/>
            <a:ext cx="3429000" cy="698500"/>
          </a:xfrm>
          <a:prstGeom prst="rect">
            <a:avLst/>
          </a:prstGeom>
        </p:spPr>
        <p:txBody>
          <a:bodyPr>
            <a:normAutofit/>
          </a:bodyPr>
          <a:lstStyle/>
          <a:p>
            <a:pPr marL="282575" indent="-282575" algn="ctr" defTabSz="914400">
              <a:spcBef>
                <a:spcPts val="2400"/>
              </a:spcBef>
              <a:buClr>
                <a:schemeClr val="tx2"/>
              </a:buClr>
              <a:buSzPct val="100000"/>
              <a:defRPr/>
            </a:pPr>
            <a:r>
              <a:rPr lang="en-US" b="1" dirty="0">
                <a:solidFill>
                  <a:srgbClr val="595959"/>
                </a:solidFill>
                <a:effectLst>
                  <a:outerShdw blurRad="38100" dist="38100" dir="2700000" algn="tl">
                    <a:srgbClr val="C0C0C0"/>
                  </a:outerShdw>
                </a:effectLst>
                <a:latin typeface="Eurostile" pitchFamily="34" charset="0"/>
                <a:ea typeface="ＭＳ Ｐゴシック" pitchFamily="-106" charset="-128"/>
              </a:rPr>
              <a:t>Underrepresented Students</a:t>
            </a:r>
          </a:p>
        </p:txBody>
      </p:sp>
      <p:graphicFrame>
        <p:nvGraphicFramePr>
          <p:cNvPr id="96268" name="Group 12"/>
          <p:cNvGraphicFramePr>
            <a:graphicFrameLocks noGrp="1"/>
          </p:cNvGraphicFramePr>
          <p:nvPr>
            <p:ph sz="half" idx="4294967295"/>
          </p:nvPr>
        </p:nvGraphicFramePr>
        <p:xfrm>
          <a:off x="349250" y="2919413"/>
          <a:ext cx="3175000" cy="2522539"/>
        </p:xfrm>
        <a:graphic>
          <a:graphicData uri="http://schemas.openxmlformats.org/drawingml/2006/table">
            <a:tbl>
              <a:tblPr/>
              <a:tblGrid>
                <a:gridCol w="1058862"/>
                <a:gridCol w="1057275"/>
                <a:gridCol w="1058863"/>
              </a:tblGrid>
              <a:tr h="55245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Times New Roman" pitchFamily="18"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Non-learning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323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Semester</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5878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Fall  2008</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83.3%</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59.6%</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60375">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Spring 2009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54.2%</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40.4%</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54768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Combined semesters </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66.7%</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50.0%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bl>
          </a:graphicData>
        </a:graphic>
      </p:graphicFrame>
      <p:graphicFrame>
        <p:nvGraphicFramePr>
          <p:cNvPr id="96294" name="Group 38"/>
          <p:cNvGraphicFramePr>
            <a:graphicFrameLocks noGrp="1"/>
          </p:cNvGraphicFramePr>
          <p:nvPr>
            <p:ph sz="quarter" idx="4294967295"/>
          </p:nvPr>
        </p:nvGraphicFramePr>
        <p:xfrm>
          <a:off x="3816350" y="2919413"/>
          <a:ext cx="3822700" cy="3452815"/>
        </p:xfrm>
        <a:graphic>
          <a:graphicData uri="http://schemas.openxmlformats.org/drawingml/2006/table">
            <a:tbl>
              <a:tblPr/>
              <a:tblGrid>
                <a:gridCol w="865188"/>
                <a:gridCol w="1154112"/>
                <a:gridCol w="847725"/>
                <a:gridCol w="955675"/>
              </a:tblGrid>
              <a:tr h="47625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Times New Roman" pitchFamily="18"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Times New Roman" pitchFamily="18"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Non-learning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275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Semester</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Re-coded Ethnicity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37623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Fall  2008</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80.0%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73.7%</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52438">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Not 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81.8%</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44.0%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37623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Spring 2009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58.3%</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26.7%</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52438">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Not 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75.0%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40.0%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54025">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Combined semesters</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64.7%</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52.9%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52438">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Not underrepresented</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78.9%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42.2%</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bl>
          </a:graphicData>
        </a:graphic>
      </p:graphicFrame>
      <p:pic>
        <p:nvPicPr>
          <p:cNvPr id="51283" name="Picture 85"/>
          <p:cNvPicPr>
            <a:picLocks noChangeAspect="1" noChangeArrowheads="1"/>
          </p:cNvPicPr>
          <p:nvPr/>
        </p:nvPicPr>
        <p:blipFill>
          <a:blip r:embed="rId3"/>
          <a:srcRect/>
          <a:stretch>
            <a:fillRect/>
          </a:stretch>
        </p:blipFill>
        <p:spPr bwMode="auto">
          <a:xfrm>
            <a:off x="7699375" y="387350"/>
            <a:ext cx="1444625" cy="1111250"/>
          </a:xfrm>
          <a:prstGeom prst="rect">
            <a:avLst/>
          </a:prstGeom>
          <a:noFill/>
          <a:ln w="9525">
            <a:noFill/>
            <a:miter lim="800000"/>
            <a:headEnd/>
            <a:tailEnd/>
          </a:ln>
        </p:spPr>
      </p:pic>
      <p:pic>
        <p:nvPicPr>
          <p:cNvPr id="51284" name="Picture 86" descr="LearningCommunity"/>
          <p:cNvPicPr>
            <a:picLocks noChangeAspect="1" noChangeArrowheads="1"/>
          </p:cNvPicPr>
          <p:nvPr/>
        </p:nvPicPr>
        <p:blipFill>
          <a:blip r:embed="rId4"/>
          <a:srcRect/>
          <a:stretch>
            <a:fillRect/>
          </a:stretch>
        </p:blipFill>
        <p:spPr bwMode="auto">
          <a:xfrm>
            <a:off x="7821613" y="5537200"/>
            <a:ext cx="1377950" cy="10064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eaLnBrk="1" fontAlgn="auto" hangingPunct="1">
              <a:spcAft>
                <a:spcPts val="0"/>
              </a:spcAft>
              <a:defRPr/>
            </a:pPr>
            <a:r>
              <a:rPr lang="en-US" dirty="0" smtClean="0">
                <a:solidFill>
                  <a:schemeClr val="tx1"/>
                </a:solidFill>
                <a:ea typeface="+mj-ea"/>
              </a:rPr>
              <a:t>Fall 2008: Who Passed?</a:t>
            </a:r>
            <a:endParaRPr lang="en-US" dirty="0">
              <a:solidFill>
                <a:schemeClr val="tx1"/>
              </a:solidFill>
              <a:ea typeface="+mj-ea"/>
            </a:endParaRPr>
          </a:p>
        </p:txBody>
      </p:sp>
      <p:sp>
        <p:nvSpPr>
          <p:cNvPr id="3" name="Content Placeholder 2"/>
          <p:cNvSpPr>
            <a:spLocks noGrp="1"/>
          </p:cNvSpPr>
          <p:nvPr>
            <p:ph idx="1"/>
          </p:nvPr>
        </p:nvSpPr>
        <p:spPr>
          <a:xfrm>
            <a:off x="349624" y="1186184"/>
            <a:ext cx="7086600" cy="4939979"/>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000" i="1" dirty="0" smtClean="0">
                <a:solidFill>
                  <a:schemeClr val="tx1"/>
                </a:solidFill>
                <a:ea typeface="+mn-ea"/>
              </a:rPr>
              <a:t>“What were students’ success rates in PDC/PDSS?”</a:t>
            </a:r>
            <a:r>
              <a:rPr lang="en-US" sz="4000" i="1" dirty="0" smtClean="0">
                <a:solidFill>
                  <a:schemeClr val="tx1"/>
                </a:solidFill>
                <a:ea typeface="+mn-ea"/>
              </a:rPr>
              <a:t> </a:t>
            </a:r>
            <a:endParaRPr lang="en-US" sz="2000" i="1" dirty="0">
              <a:solidFill>
                <a:schemeClr val="tx1"/>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3257" name="Picture 12"/>
          <p:cNvPicPr>
            <a:picLocks noChangeAspect="1" noChangeArrowheads="1"/>
          </p:cNvPicPr>
          <p:nvPr/>
        </p:nvPicPr>
        <p:blipFill>
          <a:blip r:embed="rId4"/>
          <a:srcRect/>
          <a:stretch>
            <a:fillRect/>
          </a:stretch>
        </p:blipFill>
        <p:spPr bwMode="auto">
          <a:xfrm>
            <a:off x="7443788" y="285750"/>
            <a:ext cx="1698625" cy="1182688"/>
          </a:xfrm>
          <a:prstGeom prst="rect">
            <a:avLst/>
          </a:prstGeom>
          <a:noFill/>
          <a:ln w="9525">
            <a:noFill/>
            <a:miter lim="800000"/>
            <a:headEnd/>
            <a:tailEnd/>
          </a:ln>
        </p:spPr>
      </p:pic>
      <p:pic>
        <p:nvPicPr>
          <p:cNvPr id="53258" name="Picture 13" descr="PDC-HS3"/>
          <p:cNvPicPr>
            <a:picLocks noChangeAspect="1" noChangeArrowheads="1"/>
          </p:cNvPicPr>
          <p:nvPr/>
        </p:nvPicPr>
        <p:blipFill>
          <a:blip r:embed="rId5"/>
          <a:srcRect/>
          <a:stretch>
            <a:fillRect/>
          </a:stretch>
        </p:blipFill>
        <p:spPr bwMode="auto">
          <a:xfrm>
            <a:off x="7556500" y="5118100"/>
            <a:ext cx="1643063" cy="1231900"/>
          </a:xfrm>
          <a:prstGeom prst="rect">
            <a:avLst/>
          </a:prstGeom>
          <a:noFill/>
          <a:ln w="9525">
            <a:noFill/>
            <a:miter lim="800000"/>
            <a:headEnd/>
            <a:tailEnd/>
          </a:ln>
        </p:spPr>
      </p:pic>
      <p:graphicFrame>
        <p:nvGraphicFramePr>
          <p:cNvPr id="53259" name="Chart 8"/>
          <p:cNvGraphicFramePr>
            <a:graphicFrameLocks/>
          </p:cNvGraphicFramePr>
          <p:nvPr/>
        </p:nvGraphicFramePr>
        <p:xfrm>
          <a:off x="349250" y="1893888"/>
          <a:ext cx="7296150" cy="4456112"/>
        </p:xfrm>
        <a:graphic>
          <a:graphicData uri="http://schemas.openxmlformats.org/presentationml/2006/ole">
            <p:oleObj spid="_x0000_s53259" r:id="rId6" imgW="7297544" imgH="4456562"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eaLnBrk="1" fontAlgn="auto" hangingPunct="1">
              <a:spcAft>
                <a:spcPts val="0"/>
              </a:spcAft>
              <a:defRPr/>
            </a:pPr>
            <a:r>
              <a:rPr lang="en-US" dirty="0" smtClean="0">
                <a:solidFill>
                  <a:schemeClr val="tx1"/>
                </a:solidFill>
                <a:ea typeface="+mj-ea"/>
              </a:rPr>
              <a:t>Fall 2008: Who Stayed?</a:t>
            </a:r>
            <a:endParaRPr lang="en-US" dirty="0">
              <a:solidFill>
                <a:schemeClr val="tx1"/>
              </a:solidFill>
              <a:ea typeface="+mj-ea"/>
            </a:endParaRPr>
          </a:p>
        </p:txBody>
      </p:sp>
      <p:sp>
        <p:nvSpPr>
          <p:cNvPr id="3" name="Content Placeholder 2"/>
          <p:cNvSpPr>
            <a:spLocks noGrp="1"/>
          </p:cNvSpPr>
          <p:nvPr>
            <p:ph idx="1"/>
          </p:nvPr>
        </p:nvSpPr>
        <p:spPr>
          <a:xfrm>
            <a:off x="349624" y="1186184"/>
            <a:ext cx="7086600" cy="4939979"/>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000" i="1" dirty="0" smtClean="0">
                <a:solidFill>
                  <a:schemeClr val="tx1"/>
                </a:solidFill>
                <a:ea typeface="+mn-ea"/>
              </a:rPr>
              <a:t>“Did students persist to Spring 2009*?”</a:t>
            </a:r>
            <a:r>
              <a:rPr lang="en-US" sz="4000" i="1" dirty="0" smtClean="0">
                <a:solidFill>
                  <a:schemeClr val="tx1"/>
                </a:solidFill>
                <a:ea typeface="+mn-ea"/>
              </a:rPr>
              <a:t> </a:t>
            </a:r>
            <a:endParaRPr lang="en-US" sz="2000" i="1" dirty="0">
              <a:solidFill>
                <a:schemeClr val="tx1"/>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305" name="TextBox 9"/>
          <p:cNvSpPr txBox="1">
            <a:spLocks noChangeArrowheads="1"/>
          </p:cNvSpPr>
          <p:nvPr/>
        </p:nvSpPr>
        <p:spPr bwMode="auto">
          <a:xfrm>
            <a:off x="349250" y="6064250"/>
            <a:ext cx="7086600" cy="461963"/>
          </a:xfrm>
          <a:prstGeom prst="rect">
            <a:avLst/>
          </a:prstGeom>
          <a:noFill/>
          <a:ln w="9525">
            <a:noFill/>
            <a:miter lim="800000"/>
            <a:headEnd/>
            <a:tailEnd/>
          </a:ln>
        </p:spPr>
        <p:txBody>
          <a:bodyPr>
            <a:spAutoFit/>
          </a:bodyPr>
          <a:lstStyle/>
          <a:p>
            <a:r>
              <a:rPr lang="en-US" sz="1200">
                <a:latin typeface="Eurostile" pitchFamily="34" charset="0"/>
              </a:rPr>
              <a:t>* Percent of Fall 2008 students who persisted to Spring 2009. Persistence is unduplicated within course type. Students taking more than one type of PDC course are represented once for each type.</a:t>
            </a:r>
          </a:p>
        </p:txBody>
      </p:sp>
      <p:sp>
        <p:nvSpPr>
          <p:cNvPr id="11" name="TextBox 10"/>
          <p:cNvSpPr txBox="1"/>
          <p:nvPr/>
        </p:nvSpPr>
        <p:spPr>
          <a:xfrm>
            <a:off x="341234" y="3075709"/>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pic>
        <p:nvPicPr>
          <p:cNvPr id="55307" name="Picture 14"/>
          <p:cNvPicPr>
            <a:picLocks noChangeAspect="1" noChangeArrowheads="1"/>
          </p:cNvPicPr>
          <p:nvPr/>
        </p:nvPicPr>
        <p:blipFill>
          <a:blip r:embed="rId4"/>
          <a:srcRect/>
          <a:stretch>
            <a:fillRect/>
          </a:stretch>
        </p:blipFill>
        <p:spPr bwMode="auto">
          <a:xfrm>
            <a:off x="7426325" y="377825"/>
            <a:ext cx="1717675" cy="1550988"/>
          </a:xfrm>
          <a:prstGeom prst="rect">
            <a:avLst/>
          </a:prstGeom>
          <a:noFill/>
          <a:ln w="9525">
            <a:noFill/>
            <a:miter lim="800000"/>
            <a:headEnd/>
            <a:tailEnd/>
          </a:ln>
        </p:spPr>
      </p:pic>
      <p:pic>
        <p:nvPicPr>
          <p:cNvPr id="55308" name="Picture 15"/>
          <p:cNvPicPr>
            <a:picLocks noChangeAspect="1" noChangeArrowheads="1"/>
          </p:cNvPicPr>
          <p:nvPr/>
        </p:nvPicPr>
        <p:blipFill>
          <a:blip r:embed="rId5"/>
          <a:srcRect/>
          <a:stretch>
            <a:fillRect/>
          </a:stretch>
        </p:blipFill>
        <p:spPr bwMode="auto">
          <a:xfrm>
            <a:off x="7693025" y="4211638"/>
            <a:ext cx="1450975" cy="1089025"/>
          </a:xfrm>
          <a:prstGeom prst="rect">
            <a:avLst/>
          </a:prstGeom>
          <a:noFill/>
          <a:ln w="9525">
            <a:noFill/>
            <a:miter lim="800000"/>
            <a:headEnd/>
            <a:tailEnd/>
          </a:ln>
        </p:spPr>
      </p:pic>
      <p:graphicFrame>
        <p:nvGraphicFramePr>
          <p:cNvPr id="55309" name="Chart 11"/>
          <p:cNvGraphicFramePr>
            <a:graphicFrameLocks/>
          </p:cNvGraphicFramePr>
          <p:nvPr/>
        </p:nvGraphicFramePr>
        <p:xfrm>
          <a:off x="542925" y="1743075"/>
          <a:ext cx="6662738" cy="4321175"/>
        </p:xfrm>
        <a:graphic>
          <a:graphicData uri="http://schemas.openxmlformats.org/presentationml/2006/ole">
            <p:oleObj spid="_x0000_s55309" r:id="rId6" imgW="6663506" imgH="4322439"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eaLnBrk="1" fontAlgn="auto" hangingPunct="1">
              <a:spcAft>
                <a:spcPts val="0"/>
              </a:spcAft>
              <a:defRPr/>
            </a:pPr>
            <a:r>
              <a:rPr lang="en-US" dirty="0" smtClean="0">
                <a:solidFill>
                  <a:schemeClr val="tx1"/>
                </a:solidFill>
                <a:ea typeface="+mj-ea"/>
              </a:rPr>
              <a:t>Fall 2008: Who Stayed?</a:t>
            </a:r>
            <a:endParaRPr lang="en-US" dirty="0">
              <a:solidFill>
                <a:schemeClr val="tx1"/>
              </a:solidFill>
              <a:ea typeface="+mj-ea"/>
            </a:endParaRPr>
          </a:p>
        </p:txBody>
      </p:sp>
      <p:sp>
        <p:nvSpPr>
          <p:cNvPr id="3" name="Content Placeholder 2"/>
          <p:cNvSpPr>
            <a:spLocks noGrp="1"/>
          </p:cNvSpPr>
          <p:nvPr>
            <p:ph idx="1"/>
          </p:nvPr>
        </p:nvSpPr>
        <p:spPr>
          <a:xfrm>
            <a:off x="349624" y="1186184"/>
            <a:ext cx="7086600" cy="4939979"/>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000" i="1" dirty="0" smtClean="0">
                <a:solidFill>
                  <a:schemeClr val="tx1"/>
                </a:solidFill>
                <a:ea typeface="+mn-ea"/>
              </a:rPr>
              <a:t>“Did </a:t>
            </a:r>
            <a:r>
              <a:rPr lang="en-US" sz="2000" i="1" u="sng" dirty="0" smtClean="0">
                <a:solidFill>
                  <a:schemeClr val="tx1"/>
                </a:solidFill>
                <a:ea typeface="+mn-ea"/>
              </a:rPr>
              <a:t>successful</a:t>
            </a:r>
            <a:r>
              <a:rPr lang="en-US" sz="2000" i="1" dirty="0" smtClean="0">
                <a:solidFill>
                  <a:schemeClr val="tx1"/>
                </a:solidFill>
                <a:ea typeface="+mn-ea"/>
              </a:rPr>
              <a:t> students persist to Spring 2009*?”</a:t>
            </a:r>
            <a:r>
              <a:rPr lang="en-US" sz="4000" i="1" dirty="0" smtClean="0">
                <a:solidFill>
                  <a:schemeClr val="tx1"/>
                </a:solidFill>
                <a:ea typeface="+mn-ea"/>
              </a:rPr>
              <a:t> </a:t>
            </a:r>
            <a:endParaRPr lang="en-US" sz="2000" i="1" dirty="0">
              <a:solidFill>
                <a:schemeClr val="tx1"/>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353" name="TextBox 9"/>
          <p:cNvSpPr txBox="1">
            <a:spLocks noChangeArrowheads="1"/>
          </p:cNvSpPr>
          <p:nvPr/>
        </p:nvSpPr>
        <p:spPr bwMode="auto">
          <a:xfrm>
            <a:off x="349250" y="6064250"/>
            <a:ext cx="7086600" cy="646113"/>
          </a:xfrm>
          <a:prstGeom prst="rect">
            <a:avLst/>
          </a:prstGeom>
          <a:noFill/>
          <a:ln w="9525">
            <a:noFill/>
            <a:miter lim="800000"/>
            <a:headEnd/>
            <a:tailEnd/>
          </a:ln>
        </p:spPr>
        <p:txBody>
          <a:bodyPr>
            <a:spAutoFit/>
          </a:bodyPr>
          <a:lstStyle/>
          <a:p>
            <a:r>
              <a:rPr lang="en-US" sz="1200">
                <a:latin typeface="Eurostile" pitchFamily="34" charset="0"/>
              </a:rPr>
              <a:t>* Percent of Fall 2008 students successful in PDC/PDSS who persisted to Spring 2009. Persistence is unduplicated within course type. Students taking more than one type of PDC course are represented once for each type.</a:t>
            </a:r>
          </a:p>
        </p:txBody>
      </p:sp>
      <p:sp>
        <p:nvSpPr>
          <p:cNvPr id="11" name="TextBox 10"/>
          <p:cNvSpPr txBox="1"/>
          <p:nvPr/>
        </p:nvSpPr>
        <p:spPr>
          <a:xfrm>
            <a:off x="326719" y="3232727"/>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pic>
        <p:nvPicPr>
          <p:cNvPr id="57355" name="Picture 14"/>
          <p:cNvPicPr>
            <a:picLocks noChangeAspect="1" noChangeArrowheads="1"/>
          </p:cNvPicPr>
          <p:nvPr/>
        </p:nvPicPr>
        <p:blipFill>
          <a:blip r:embed="rId4"/>
          <a:srcRect/>
          <a:stretch>
            <a:fillRect/>
          </a:stretch>
        </p:blipFill>
        <p:spPr bwMode="auto">
          <a:xfrm>
            <a:off x="7662863" y="436563"/>
            <a:ext cx="1481137" cy="1490662"/>
          </a:xfrm>
          <a:prstGeom prst="rect">
            <a:avLst/>
          </a:prstGeom>
          <a:noFill/>
          <a:ln w="9525">
            <a:noFill/>
            <a:miter lim="800000"/>
            <a:headEnd/>
            <a:tailEnd/>
          </a:ln>
        </p:spPr>
      </p:pic>
      <p:graphicFrame>
        <p:nvGraphicFramePr>
          <p:cNvPr id="57356" name="Chart 11"/>
          <p:cNvGraphicFramePr>
            <a:graphicFrameLocks/>
          </p:cNvGraphicFramePr>
          <p:nvPr/>
        </p:nvGraphicFramePr>
        <p:xfrm>
          <a:off x="542925" y="1743075"/>
          <a:ext cx="6662738" cy="4321175"/>
        </p:xfrm>
        <a:graphic>
          <a:graphicData uri="http://schemas.openxmlformats.org/presentationml/2006/ole">
            <p:oleObj spid="_x0000_s57356" r:id="rId5" imgW="6663506" imgH="4322439"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eaLnBrk="1" fontAlgn="auto" hangingPunct="1">
              <a:spcAft>
                <a:spcPts val="0"/>
              </a:spcAft>
              <a:defRPr/>
            </a:pPr>
            <a:r>
              <a:rPr lang="en-US" dirty="0" smtClean="0">
                <a:solidFill>
                  <a:schemeClr val="tx1"/>
                </a:solidFill>
                <a:ea typeface="+mj-ea"/>
              </a:rPr>
              <a:t>Fall 2008: Who Stayed?</a:t>
            </a:r>
            <a:endParaRPr lang="en-US" dirty="0">
              <a:solidFill>
                <a:schemeClr val="tx1"/>
              </a:solidFill>
              <a:ea typeface="+mj-ea"/>
            </a:endParaRPr>
          </a:p>
        </p:txBody>
      </p:sp>
      <p:sp>
        <p:nvSpPr>
          <p:cNvPr id="3" name="Content Placeholder 2"/>
          <p:cNvSpPr>
            <a:spLocks noGrp="1"/>
          </p:cNvSpPr>
          <p:nvPr>
            <p:ph idx="1"/>
          </p:nvPr>
        </p:nvSpPr>
        <p:spPr>
          <a:xfrm>
            <a:off x="349624" y="1186184"/>
            <a:ext cx="7086600" cy="4939979"/>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000" i="1" dirty="0" smtClean="0">
                <a:solidFill>
                  <a:schemeClr val="tx1"/>
                </a:solidFill>
                <a:ea typeface="+mn-ea"/>
              </a:rPr>
              <a:t>“Did students persist to Fall 2009*?”</a:t>
            </a:r>
            <a:r>
              <a:rPr lang="en-US" sz="4000" i="1" dirty="0" smtClean="0">
                <a:solidFill>
                  <a:schemeClr val="tx1"/>
                </a:solidFill>
                <a:ea typeface="+mn-ea"/>
              </a:rPr>
              <a:t> </a:t>
            </a:r>
            <a:endParaRPr lang="en-US" sz="2000" i="1" dirty="0" smtClean="0">
              <a:solidFill>
                <a:schemeClr val="tx1"/>
              </a:solidFill>
              <a:ea typeface="+mn-ea"/>
            </a:endParaRPr>
          </a:p>
          <a:p>
            <a:pPr eaLnBrk="1" fontAlgn="auto" hangingPunct="1">
              <a:spcAft>
                <a:spcPts val="0"/>
              </a:spcAft>
              <a:defRPr/>
            </a:pPr>
            <a:endParaRPr lang="en-US" sz="2000" i="1" dirty="0">
              <a:solidFill>
                <a:srgbClr val="00B050"/>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10"/>
          <p:cNvSpPr txBox="1"/>
          <p:nvPr/>
        </p:nvSpPr>
        <p:spPr>
          <a:xfrm>
            <a:off x="114930" y="3131127"/>
            <a:ext cx="469387" cy="838890"/>
          </a:xfrm>
          <a:prstGeom prst="rect">
            <a:avLst/>
          </a:prstGeom>
          <a:noFill/>
        </p:spPr>
        <p:txBody>
          <a:bodyPr vert="vert27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600" dirty="0" smtClean="0"/>
              <a:t>Percent</a:t>
            </a:r>
            <a:endParaRPr lang="en-US" sz="1600" dirty="0"/>
          </a:p>
        </p:txBody>
      </p:sp>
      <p:sp>
        <p:nvSpPr>
          <p:cNvPr id="59402" name="TextBox 10"/>
          <p:cNvSpPr txBox="1">
            <a:spLocks noChangeArrowheads="1"/>
          </p:cNvSpPr>
          <p:nvPr/>
        </p:nvSpPr>
        <p:spPr bwMode="auto">
          <a:xfrm>
            <a:off x="542925" y="6064250"/>
            <a:ext cx="7086600" cy="461963"/>
          </a:xfrm>
          <a:prstGeom prst="rect">
            <a:avLst/>
          </a:prstGeom>
          <a:noFill/>
          <a:ln w="9525">
            <a:noFill/>
            <a:miter lim="800000"/>
            <a:headEnd/>
            <a:tailEnd/>
          </a:ln>
        </p:spPr>
        <p:txBody>
          <a:bodyPr>
            <a:spAutoFit/>
          </a:bodyPr>
          <a:lstStyle/>
          <a:p>
            <a:r>
              <a:rPr lang="en-US" sz="1200">
                <a:latin typeface="Eurostile" pitchFamily="34" charset="0"/>
              </a:rPr>
              <a:t>* Percent of Fall 2008 students who persisted to Fall 2009. Persistence is unduplicated within course type. Students taking more than one type of PDC course are represented once for each type.</a:t>
            </a:r>
          </a:p>
        </p:txBody>
      </p:sp>
      <p:pic>
        <p:nvPicPr>
          <p:cNvPr id="59403" name="Picture 14"/>
          <p:cNvPicPr>
            <a:picLocks noChangeAspect="1" noChangeArrowheads="1"/>
          </p:cNvPicPr>
          <p:nvPr/>
        </p:nvPicPr>
        <p:blipFill>
          <a:blip r:embed="rId4"/>
          <a:srcRect/>
          <a:stretch>
            <a:fillRect/>
          </a:stretch>
        </p:blipFill>
        <p:spPr bwMode="auto">
          <a:xfrm>
            <a:off x="7196138" y="265113"/>
            <a:ext cx="1947862" cy="2406650"/>
          </a:xfrm>
          <a:prstGeom prst="rect">
            <a:avLst/>
          </a:prstGeom>
          <a:noFill/>
          <a:ln w="9525">
            <a:noFill/>
            <a:miter lim="800000"/>
            <a:headEnd/>
            <a:tailEnd/>
          </a:ln>
        </p:spPr>
      </p:pic>
      <p:graphicFrame>
        <p:nvGraphicFramePr>
          <p:cNvPr id="59404" name="Chart 10"/>
          <p:cNvGraphicFramePr>
            <a:graphicFrameLocks/>
          </p:cNvGraphicFramePr>
          <p:nvPr/>
        </p:nvGraphicFramePr>
        <p:xfrm>
          <a:off x="542925" y="1743075"/>
          <a:ext cx="6662738" cy="4321175"/>
        </p:xfrm>
        <a:graphic>
          <a:graphicData uri="http://schemas.openxmlformats.org/presentationml/2006/ole">
            <p:oleObj spid="_x0000_s59404" r:id="rId5" imgW="6663506" imgH="4322439"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487801"/>
            <a:ext cx="7086600" cy="977517"/>
          </a:xfrm>
        </p:spPr>
        <p:txBody>
          <a:bodyPr/>
          <a:lstStyle/>
          <a:p>
            <a:pPr eaLnBrk="1" fontAlgn="auto" hangingPunct="1">
              <a:spcAft>
                <a:spcPts val="0"/>
              </a:spcAft>
              <a:defRPr/>
            </a:pPr>
            <a:r>
              <a:rPr lang="en-US" dirty="0" smtClean="0">
                <a:solidFill>
                  <a:schemeClr val="tx1"/>
                </a:solidFill>
                <a:ea typeface="+mj-ea"/>
              </a:rPr>
              <a:t>Fall 2008: Who Stayed?</a:t>
            </a:r>
            <a:endParaRPr lang="en-US" dirty="0">
              <a:solidFill>
                <a:schemeClr val="tx1"/>
              </a:solidFill>
              <a:ea typeface="+mj-ea"/>
            </a:endParaRPr>
          </a:p>
        </p:txBody>
      </p:sp>
      <p:sp>
        <p:nvSpPr>
          <p:cNvPr id="3" name="Content Placeholder 2"/>
          <p:cNvSpPr>
            <a:spLocks noGrp="1"/>
          </p:cNvSpPr>
          <p:nvPr>
            <p:ph idx="1"/>
          </p:nvPr>
        </p:nvSpPr>
        <p:spPr>
          <a:xfrm>
            <a:off x="349624" y="1186184"/>
            <a:ext cx="7086600" cy="4939979"/>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000" i="1" dirty="0" smtClean="0">
                <a:solidFill>
                  <a:schemeClr val="tx1"/>
                </a:solidFill>
                <a:ea typeface="+mn-ea"/>
              </a:rPr>
              <a:t>“Did </a:t>
            </a:r>
            <a:r>
              <a:rPr lang="en-US" sz="2000" i="1" u="sng" dirty="0" smtClean="0">
                <a:solidFill>
                  <a:schemeClr val="tx1"/>
                </a:solidFill>
                <a:ea typeface="+mn-ea"/>
              </a:rPr>
              <a:t>successful </a:t>
            </a:r>
            <a:r>
              <a:rPr lang="en-US" sz="2000" i="1" dirty="0" smtClean="0">
                <a:solidFill>
                  <a:schemeClr val="tx1"/>
                </a:solidFill>
                <a:ea typeface="+mn-ea"/>
              </a:rPr>
              <a:t>students persist to Fall 2009*?”</a:t>
            </a:r>
            <a:r>
              <a:rPr lang="en-US" sz="4000" i="1" dirty="0" smtClean="0">
                <a:solidFill>
                  <a:schemeClr val="tx1"/>
                </a:solidFill>
                <a:ea typeface="+mn-ea"/>
              </a:rPr>
              <a:t> </a:t>
            </a:r>
            <a:endParaRPr lang="en-US" sz="2000" i="1" dirty="0" smtClean="0">
              <a:solidFill>
                <a:schemeClr val="tx1"/>
              </a:solidFill>
              <a:ea typeface="+mn-ea"/>
            </a:endParaRPr>
          </a:p>
          <a:p>
            <a:pPr eaLnBrk="1" fontAlgn="auto" hangingPunct="1">
              <a:spcAft>
                <a:spcPts val="0"/>
              </a:spcAft>
              <a:defRPr/>
            </a:pPr>
            <a:endParaRPr lang="en-US" sz="2000" i="1" dirty="0">
              <a:solidFill>
                <a:srgbClr val="00B050"/>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10"/>
          <p:cNvSpPr txBox="1"/>
          <p:nvPr/>
        </p:nvSpPr>
        <p:spPr>
          <a:xfrm>
            <a:off x="311124" y="3168073"/>
            <a:ext cx="430887" cy="838890"/>
          </a:xfrm>
          <a:prstGeom prst="rect">
            <a:avLst/>
          </a:prstGeom>
          <a:noFill/>
        </p:spPr>
        <p:txBody>
          <a:bodyPr vert="vert27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600" dirty="0" smtClean="0"/>
              <a:t>Percent</a:t>
            </a:r>
            <a:endParaRPr lang="en-US" sz="1600" dirty="0"/>
          </a:p>
        </p:txBody>
      </p:sp>
      <p:sp>
        <p:nvSpPr>
          <p:cNvPr id="61450" name="TextBox 10"/>
          <p:cNvSpPr txBox="1">
            <a:spLocks noChangeArrowheads="1"/>
          </p:cNvSpPr>
          <p:nvPr/>
        </p:nvSpPr>
        <p:spPr bwMode="auto">
          <a:xfrm>
            <a:off x="542925" y="6064250"/>
            <a:ext cx="7086600" cy="646113"/>
          </a:xfrm>
          <a:prstGeom prst="rect">
            <a:avLst/>
          </a:prstGeom>
          <a:noFill/>
          <a:ln w="9525">
            <a:noFill/>
            <a:miter lim="800000"/>
            <a:headEnd/>
            <a:tailEnd/>
          </a:ln>
        </p:spPr>
        <p:txBody>
          <a:bodyPr>
            <a:spAutoFit/>
          </a:bodyPr>
          <a:lstStyle/>
          <a:p>
            <a:r>
              <a:rPr lang="en-US" sz="1200">
                <a:latin typeface="Eurostile" pitchFamily="34" charset="0"/>
              </a:rPr>
              <a:t>* Percent of Fall 2008 students successful in PDC/PDSS who persisted to Fall 2009. Persistence is unduplicated within course type. Students taking more than one type of PDC course are represented once for each type.</a:t>
            </a:r>
          </a:p>
        </p:txBody>
      </p:sp>
      <p:pic>
        <p:nvPicPr>
          <p:cNvPr id="61451" name="Picture 16" descr="PDC101-2009Web"/>
          <p:cNvPicPr>
            <a:picLocks noChangeAspect="1" noChangeArrowheads="1"/>
          </p:cNvPicPr>
          <p:nvPr/>
        </p:nvPicPr>
        <p:blipFill>
          <a:blip r:embed="rId4"/>
          <a:srcRect/>
          <a:stretch>
            <a:fillRect/>
          </a:stretch>
        </p:blipFill>
        <p:spPr bwMode="auto">
          <a:xfrm>
            <a:off x="7031038" y="398463"/>
            <a:ext cx="2168525" cy="1069975"/>
          </a:xfrm>
          <a:prstGeom prst="rect">
            <a:avLst/>
          </a:prstGeom>
          <a:noFill/>
          <a:ln w="9525">
            <a:noFill/>
            <a:miter lim="800000"/>
            <a:headEnd/>
            <a:tailEnd/>
          </a:ln>
        </p:spPr>
      </p:pic>
      <p:graphicFrame>
        <p:nvGraphicFramePr>
          <p:cNvPr id="61452" name="Chart 10"/>
          <p:cNvGraphicFramePr>
            <a:graphicFrameLocks/>
          </p:cNvGraphicFramePr>
          <p:nvPr/>
        </p:nvGraphicFramePr>
        <p:xfrm>
          <a:off x="542925" y="1803400"/>
          <a:ext cx="6664325" cy="4322763"/>
        </p:xfrm>
        <a:graphic>
          <a:graphicData uri="http://schemas.openxmlformats.org/presentationml/2006/ole">
            <p:oleObj spid="_x0000_s61452" r:id="rId5" imgW="6663506" imgH="4322439"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353961"/>
            <a:ext cx="7086600" cy="4525963"/>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dirty="0" smtClean="0">
                <a:solidFill>
                  <a:schemeClr val="tx1">
                    <a:lumMod val="65000"/>
                    <a:lumOff val="35000"/>
                  </a:schemeClr>
                </a:solidFill>
                <a:ea typeface="+mn-ea"/>
              </a:rPr>
              <a:t>Graduation Rates*</a:t>
            </a:r>
            <a:endParaRPr lang="en-US" sz="1800" dirty="0">
              <a:solidFill>
                <a:schemeClr val="tx1">
                  <a:lumMod val="65000"/>
                  <a:lumOff val="35000"/>
                </a:schemeClr>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5786" name="Chart 7"/>
          <p:cNvGraphicFramePr>
            <a:graphicFrameLocks/>
          </p:cNvGraphicFramePr>
          <p:nvPr/>
        </p:nvGraphicFramePr>
        <p:xfrm>
          <a:off x="858838" y="1995488"/>
          <a:ext cx="5624512" cy="3876675"/>
        </p:xfrm>
        <a:graphic>
          <a:graphicData uri="http://schemas.openxmlformats.org/presentationml/2006/ole">
            <p:oleObj spid="_x0000_s75786" r:id="rId4" imgW="5626143" imgH="3876736" progId="Excel.Sheet.8">
              <p:embed/>
            </p:oleObj>
          </a:graphicData>
        </a:graphic>
      </p:graphicFrame>
      <p:sp>
        <p:nvSpPr>
          <p:cNvPr id="11"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GCCCD Fall 2002: What next?</a:t>
            </a:r>
            <a:endParaRPr lang="en-US" sz="3600" dirty="0">
              <a:solidFill>
                <a:schemeClr val="tx1"/>
              </a:solidFill>
              <a:ea typeface="+mj-ea"/>
            </a:endParaRPr>
          </a:p>
        </p:txBody>
      </p:sp>
      <p:sp>
        <p:nvSpPr>
          <p:cNvPr id="75795" name="TextBox 8"/>
          <p:cNvSpPr txBox="1">
            <a:spLocks noChangeArrowheads="1"/>
          </p:cNvSpPr>
          <p:nvPr/>
        </p:nvSpPr>
        <p:spPr bwMode="auto">
          <a:xfrm rot="-5400000">
            <a:off x="334169" y="3377406"/>
            <a:ext cx="1049338" cy="339725"/>
          </a:xfrm>
          <a:prstGeom prst="rect">
            <a:avLst/>
          </a:prstGeom>
          <a:noFill/>
          <a:ln w="9525">
            <a:noFill/>
            <a:miter lim="800000"/>
            <a:headEnd/>
            <a:tailEnd/>
          </a:ln>
        </p:spPr>
        <p:txBody>
          <a:bodyPr>
            <a:spAutoFit/>
          </a:bodyPr>
          <a:lstStyle/>
          <a:p>
            <a:r>
              <a:rPr lang="en-US" sz="1600">
                <a:latin typeface="Eurostile" pitchFamily="34" charset="0"/>
              </a:rPr>
              <a:t>Percent</a:t>
            </a:r>
          </a:p>
        </p:txBody>
      </p:sp>
      <p:sp>
        <p:nvSpPr>
          <p:cNvPr id="75796" name="TextBox 11"/>
          <p:cNvSpPr txBox="1">
            <a:spLocks noChangeArrowheads="1"/>
          </p:cNvSpPr>
          <p:nvPr/>
        </p:nvSpPr>
        <p:spPr bwMode="auto">
          <a:xfrm>
            <a:off x="858838" y="6256338"/>
            <a:ext cx="6338887" cy="431800"/>
          </a:xfrm>
          <a:prstGeom prst="rect">
            <a:avLst/>
          </a:prstGeom>
          <a:noFill/>
          <a:ln w="9525">
            <a:noFill/>
            <a:miter lim="800000"/>
            <a:headEnd/>
            <a:tailEnd/>
          </a:ln>
        </p:spPr>
        <p:txBody>
          <a:bodyPr>
            <a:spAutoFit/>
          </a:bodyPr>
          <a:lstStyle/>
          <a:p>
            <a:r>
              <a:rPr lang="en-US" sz="1100">
                <a:latin typeface="Eurostile" pitchFamily="34" charset="0"/>
              </a:rPr>
              <a:t>* Percent of Fall 2002 first-time GCCCD students with a goal of degree/certificate/transfer who earned a degree or certificate within 6 years.</a:t>
            </a:r>
          </a:p>
        </p:txBody>
      </p:sp>
      <p:pic>
        <p:nvPicPr>
          <p:cNvPr id="75797" name="Picture 15" descr="pdc-HS-student1"/>
          <p:cNvPicPr>
            <a:picLocks noChangeAspect="1" noChangeArrowheads="1"/>
          </p:cNvPicPr>
          <p:nvPr/>
        </p:nvPicPr>
        <p:blipFill>
          <a:blip r:embed="rId5"/>
          <a:srcRect/>
          <a:stretch>
            <a:fillRect/>
          </a:stretch>
        </p:blipFill>
        <p:spPr bwMode="auto">
          <a:xfrm>
            <a:off x="7443788" y="314325"/>
            <a:ext cx="1692275" cy="22558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353961"/>
            <a:ext cx="7086600" cy="4525963"/>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dirty="0" smtClean="0">
                <a:solidFill>
                  <a:schemeClr val="tx1">
                    <a:lumMod val="65000"/>
                    <a:lumOff val="35000"/>
                  </a:schemeClr>
                </a:solidFill>
                <a:ea typeface="+mn-ea"/>
              </a:rPr>
              <a:t>Transfer Rates*</a:t>
            </a:r>
            <a:endParaRPr lang="en-US" sz="1800" dirty="0">
              <a:solidFill>
                <a:schemeClr val="tx1">
                  <a:lumMod val="65000"/>
                  <a:lumOff val="35000"/>
                </a:schemeClr>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GCCCD Fall 2002: What next?</a:t>
            </a:r>
            <a:endParaRPr lang="en-US" sz="3600" dirty="0">
              <a:solidFill>
                <a:schemeClr val="tx1"/>
              </a:solidFill>
              <a:ea typeface="+mj-ea"/>
            </a:endParaRPr>
          </a:p>
        </p:txBody>
      </p:sp>
      <p:sp>
        <p:nvSpPr>
          <p:cNvPr id="77846" name="TextBox 8"/>
          <p:cNvSpPr txBox="1">
            <a:spLocks noChangeArrowheads="1"/>
          </p:cNvSpPr>
          <p:nvPr/>
        </p:nvSpPr>
        <p:spPr bwMode="auto">
          <a:xfrm rot="-5400000">
            <a:off x="140494" y="3377406"/>
            <a:ext cx="1049338" cy="339725"/>
          </a:xfrm>
          <a:prstGeom prst="rect">
            <a:avLst/>
          </a:prstGeom>
          <a:noFill/>
          <a:ln w="9525">
            <a:noFill/>
            <a:miter lim="800000"/>
            <a:headEnd/>
            <a:tailEnd/>
          </a:ln>
        </p:spPr>
        <p:txBody>
          <a:bodyPr>
            <a:spAutoFit/>
          </a:bodyPr>
          <a:lstStyle/>
          <a:p>
            <a:r>
              <a:rPr lang="en-US" sz="1600">
                <a:latin typeface="Eurostile" pitchFamily="34" charset="0"/>
              </a:rPr>
              <a:t>Percent</a:t>
            </a:r>
          </a:p>
        </p:txBody>
      </p:sp>
      <p:sp>
        <p:nvSpPr>
          <p:cNvPr id="77847" name="TextBox 9"/>
          <p:cNvSpPr txBox="1">
            <a:spLocks noChangeArrowheads="1"/>
          </p:cNvSpPr>
          <p:nvPr/>
        </p:nvSpPr>
        <p:spPr bwMode="auto">
          <a:xfrm>
            <a:off x="835025" y="6256338"/>
            <a:ext cx="6889750" cy="430212"/>
          </a:xfrm>
          <a:prstGeom prst="rect">
            <a:avLst/>
          </a:prstGeom>
          <a:noFill/>
          <a:ln w="9525">
            <a:noFill/>
            <a:miter lim="800000"/>
            <a:headEnd/>
            <a:tailEnd/>
          </a:ln>
        </p:spPr>
        <p:txBody>
          <a:bodyPr>
            <a:spAutoFit/>
          </a:bodyPr>
          <a:lstStyle/>
          <a:p>
            <a:r>
              <a:rPr lang="en-US" sz="1100">
                <a:latin typeface="Eurostile" pitchFamily="34" charset="0"/>
              </a:rPr>
              <a:t>* Percent of Fall 2002 GCCCD first-time students with a goal of degree/certificate/transfer who transferred within 6 years.</a:t>
            </a:r>
          </a:p>
        </p:txBody>
      </p:sp>
      <p:graphicFrame>
        <p:nvGraphicFramePr>
          <p:cNvPr id="77837" name="Chart 11"/>
          <p:cNvGraphicFramePr>
            <a:graphicFrameLocks/>
          </p:cNvGraphicFramePr>
          <p:nvPr/>
        </p:nvGraphicFramePr>
        <p:xfrm>
          <a:off x="665163" y="1816100"/>
          <a:ext cx="5949950" cy="4064000"/>
        </p:xfrm>
        <a:graphic>
          <a:graphicData uri="http://schemas.openxmlformats.org/presentationml/2006/ole">
            <p:oleObj spid="_x0000_s77837" r:id="rId4" imgW="5949204" imgH="4065696" progId="Excel.Sheet.8">
              <p:embed/>
            </p:oleObj>
          </a:graphicData>
        </a:graphic>
      </p:graphicFrame>
      <p:pic>
        <p:nvPicPr>
          <p:cNvPr id="77848" name="Picture 14"/>
          <p:cNvPicPr>
            <a:picLocks noChangeAspect="1" noChangeArrowheads="1"/>
          </p:cNvPicPr>
          <p:nvPr/>
        </p:nvPicPr>
        <p:blipFill>
          <a:blip r:embed="rId5"/>
          <a:srcRect/>
          <a:stretch>
            <a:fillRect/>
          </a:stretch>
        </p:blipFill>
        <p:spPr bwMode="auto">
          <a:xfrm>
            <a:off x="7058025" y="349250"/>
            <a:ext cx="2085975" cy="15652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a:spLocks noGrp="1"/>
          </p:cNvSpPr>
          <p:nvPr>
            <p:ph type="title" idx="4294967295"/>
          </p:nvPr>
        </p:nvSpPr>
        <p:spPr>
          <a:xfrm>
            <a:off x="175490" y="487801"/>
            <a:ext cx="7515095" cy="977517"/>
          </a:xfrm>
        </p:spPr>
        <p:txBody>
          <a:bodyPr/>
          <a:lstStyle/>
          <a:p>
            <a:pPr eaLnBrk="1" fontAlgn="auto" hangingPunct="1">
              <a:spcAft>
                <a:spcPts val="0"/>
              </a:spcAft>
              <a:defRPr/>
            </a:pPr>
            <a:r>
              <a:rPr lang="en-US" sz="3600" dirty="0" smtClean="0">
                <a:solidFill>
                  <a:schemeClr val="tx1"/>
                </a:solidFill>
                <a:ea typeface="+mj-ea"/>
              </a:rPr>
              <a:t>Fall 2009 Survey: </a:t>
            </a:r>
            <a:br>
              <a:rPr lang="en-US" sz="3600" dirty="0" smtClean="0">
                <a:solidFill>
                  <a:schemeClr val="tx1"/>
                </a:solidFill>
                <a:ea typeface="+mj-ea"/>
              </a:rPr>
            </a:br>
            <a:r>
              <a:rPr lang="en-US" sz="2000" i="1" dirty="0" smtClean="0">
                <a:solidFill>
                  <a:schemeClr val="tx1"/>
                </a:solidFill>
                <a:ea typeface="+mj-ea"/>
              </a:rPr>
              <a:t>How helpful was PDC with choosing/confirming a major/career?*</a:t>
            </a:r>
            <a:endParaRPr lang="en-US" sz="2000" i="1" dirty="0">
              <a:solidFill>
                <a:schemeClr val="tx1"/>
              </a:solidFill>
              <a:ea typeface="+mj-ea"/>
            </a:endParaRPr>
          </a:p>
        </p:txBody>
      </p:sp>
      <p:sp>
        <p:nvSpPr>
          <p:cNvPr id="104467" name="TextBox 6"/>
          <p:cNvSpPr txBox="1">
            <a:spLocks noChangeArrowheads="1"/>
          </p:cNvSpPr>
          <p:nvPr/>
        </p:nvSpPr>
        <p:spPr bwMode="auto">
          <a:xfrm>
            <a:off x="782638" y="6357938"/>
            <a:ext cx="6467475" cy="461962"/>
          </a:xfrm>
          <a:prstGeom prst="rect">
            <a:avLst/>
          </a:prstGeom>
          <a:noFill/>
          <a:ln w="9525">
            <a:noFill/>
            <a:miter lim="800000"/>
            <a:headEnd/>
            <a:tailEnd/>
          </a:ln>
        </p:spPr>
        <p:txBody>
          <a:bodyPr>
            <a:spAutoFit/>
          </a:bodyPr>
          <a:lstStyle/>
          <a:p>
            <a:r>
              <a:rPr lang="en-US" sz="1200">
                <a:latin typeface="Eurostile" pitchFamily="34" charset="0"/>
              </a:rPr>
              <a:t>* Percentage of respondents indicating </a:t>
            </a:r>
            <a:r>
              <a:rPr lang="en-US" sz="1200" i="1" u="sng">
                <a:latin typeface="Eurostile" pitchFamily="34" charset="0"/>
              </a:rPr>
              <a:t>helpful</a:t>
            </a:r>
            <a:r>
              <a:rPr lang="en-US" sz="1200">
                <a:latin typeface="Eurostile" pitchFamily="34" charset="0"/>
              </a:rPr>
              <a:t>, </a:t>
            </a:r>
            <a:r>
              <a:rPr lang="en-US" sz="1200" i="1" u="sng">
                <a:latin typeface="Eurostile" pitchFamily="34" charset="0"/>
              </a:rPr>
              <a:t>very helpful</a:t>
            </a:r>
            <a:r>
              <a:rPr lang="en-US" sz="1200">
                <a:latin typeface="Eurostile" pitchFamily="34" charset="0"/>
              </a:rPr>
              <a:t>, or </a:t>
            </a:r>
            <a:r>
              <a:rPr lang="en-US" sz="1200" i="1" u="sng">
                <a:latin typeface="Eurostile" pitchFamily="34" charset="0"/>
              </a:rPr>
              <a:t>extremely helpful</a:t>
            </a:r>
            <a:r>
              <a:rPr lang="en-US" sz="1200" i="1">
                <a:latin typeface="Eurostile" pitchFamily="34" charset="0"/>
              </a:rPr>
              <a:t> </a:t>
            </a:r>
            <a:r>
              <a:rPr lang="en-US" sz="1200">
                <a:latin typeface="Eurostile" pitchFamily="34" charset="0"/>
              </a:rPr>
              <a:t>on a 5-point Likert scale ranging from </a:t>
            </a:r>
            <a:r>
              <a:rPr lang="en-US" sz="1200" i="1" u="sng">
                <a:latin typeface="Eurostile" pitchFamily="34" charset="0"/>
              </a:rPr>
              <a:t>not helpful</a:t>
            </a:r>
            <a:r>
              <a:rPr lang="en-US" sz="1200">
                <a:latin typeface="Eurostile" pitchFamily="34" charset="0"/>
              </a:rPr>
              <a:t> to </a:t>
            </a:r>
            <a:r>
              <a:rPr lang="en-US" sz="1200" i="1" u="sng">
                <a:latin typeface="Eurostile" pitchFamily="34" charset="0"/>
              </a:rPr>
              <a:t>extremely helpful</a:t>
            </a:r>
            <a:r>
              <a:rPr lang="en-US" sz="1200">
                <a:latin typeface="Eurostile" pitchFamily="34" charset="0"/>
              </a:rPr>
              <a:t>. </a:t>
            </a:r>
          </a:p>
        </p:txBody>
      </p:sp>
      <p:graphicFrame>
        <p:nvGraphicFramePr>
          <p:cNvPr id="104459" name="Content Placeholder 8"/>
          <p:cNvGraphicFramePr>
            <a:graphicFrameLocks noGrp="1"/>
          </p:cNvGraphicFramePr>
          <p:nvPr>
            <p:ph idx="4294967295"/>
          </p:nvPr>
        </p:nvGraphicFramePr>
        <p:xfrm>
          <a:off x="349250" y="1600200"/>
          <a:ext cx="7086600" cy="4525963"/>
        </p:xfrm>
        <a:graphic>
          <a:graphicData uri="http://schemas.openxmlformats.org/presentationml/2006/ole">
            <p:oleObj spid="_x0000_s104459" r:id="rId4" imgW="7089062" imgH="4522858" progId="Excel.Sheet.8">
              <p:embed/>
            </p:oleObj>
          </a:graphicData>
        </a:graphic>
      </p:graphicFrame>
      <p:sp>
        <p:nvSpPr>
          <p:cNvPr id="11" name="TextBox 10"/>
          <p:cNvSpPr txBox="1"/>
          <p:nvPr/>
        </p:nvSpPr>
        <p:spPr>
          <a:xfrm>
            <a:off x="133806" y="3140364"/>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pic>
        <p:nvPicPr>
          <p:cNvPr id="104469" name="Picture 5" descr="http://www.cuyamaca.edu/pdc/images/OutreachPhotos/FYSP-2-web.jpg"/>
          <p:cNvPicPr>
            <a:picLocks noChangeAspect="1" noChangeArrowheads="1"/>
          </p:cNvPicPr>
          <p:nvPr/>
        </p:nvPicPr>
        <p:blipFill>
          <a:blip r:embed="rId5"/>
          <a:srcRect/>
          <a:stretch>
            <a:fillRect/>
          </a:stretch>
        </p:blipFill>
        <p:spPr bwMode="auto">
          <a:xfrm>
            <a:off x="7772400" y="466725"/>
            <a:ext cx="1371600" cy="1689100"/>
          </a:xfrm>
          <a:prstGeom prst="rect">
            <a:avLst/>
          </a:prstGeom>
          <a:noFill/>
          <a:ln w="9525">
            <a:noFill/>
            <a:miter lim="800000"/>
            <a:headEnd/>
            <a:tailEnd/>
          </a:ln>
        </p:spPr>
      </p:pic>
      <p:pic>
        <p:nvPicPr>
          <p:cNvPr id="104470" name="Picture 14"/>
          <p:cNvPicPr>
            <a:picLocks noChangeAspect="1" noChangeArrowheads="1"/>
          </p:cNvPicPr>
          <p:nvPr/>
        </p:nvPicPr>
        <p:blipFill>
          <a:blip r:embed="rId6"/>
          <a:srcRect/>
          <a:stretch>
            <a:fillRect/>
          </a:stretch>
        </p:blipFill>
        <p:spPr bwMode="auto">
          <a:xfrm>
            <a:off x="7456488" y="4154488"/>
            <a:ext cx="1743075" cy="144303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a:spLocks noGrp="1"/>
          </p:cNvSpPr>
          <p:nvPr>
            <p:ph type="title" idx="4294967295"/>
          </p:nvPr>
        </p:nvSpPr>
        <p:spPr>
          <a:xfrm>
            <a:off x="175490" y="487801"/>
            <a:ext cx="7515095" cy="977517"/>
          </a:xfrm>
        </p:spPr>
        <p:txBody>
          <a:bodyPr/>
          <a:lstStyle/>
          <a:p>
            <a:pPr eaLnBrk="1" fontAlgn="auto" hangingPunct="1">
              <a:spcAft>
                <a:spcPts val="0"/>
              </a:spcAft>
              <a:defRPr/>
            </a:pPr>
            <a:r>
              <a:rPr lang="en-US" sz="3600" dirty="0" smtClean="0">
                <a:solidFill>
                  <a:schemeClr val="tx1"/>
                </a:solidFill>
                <a:ea typeface="+mj-ea"/>
              </a:rPr>
              <a:t>Fall 2009 Survey: </a:t>
            </a:r>
            <a:br>
              <a:rPr lang="en-US" sz="3600" dirty="0" smtClean="0">
                <a:solidFill>
                  <a:schemeClr val="tx1"/>
                </a:solidFill>
                <a:ea typeface="+mj-ea"/>
              </a:rPr>
            </a:br>
            <a:r>
              <a:rPr lang="en-US" sz="2000" i="1" dirty="0" smtClean="0">
                <a:solidFill>
                  <a:schemeClr val="tx1"/>
                </a:solidFill>
                <a:ea typeface="+mj-ea"/>
              </a:rPr>
              <a:t>How helpful was PDC with improving your chances for success in college?</a:t>
            </a:r>
            <a:endParaRPr lang="en-US" sz="2000" i="1" dirty="0">
              <a:solidFill>
                <a:schemeClr val="tx1"/>
              </a:solidFill>
              <a:ea typeface="+mj-ea"/>
            </a:endParaRPr>
          </a:p>
        </p:txBody>
      </p:sp>
      <p:graphicFrame>
        <p:nvGraphicFramePr>
          <p:cNvPr id="106506" name="Content Placeholder 8"/>
          <p:cNvGraphicFramePr>
            <a:graphicFrameLocks noGrp="1"/>
          </p:cNvGraphicFramePr>
          <p:nvPr>
            <p:ph idx="4294967295"/>
          </p:nvPr>
        </p:nvGraphicFramePr>
        <p:xfrm>
          <a:off x="349250" y="1600200"/>
          <a:ext cx="7086600" cy="4525963"/>
        </p:xfrm>
        <a:graphic>
          <a:graphicData uri="http://schemas.openxmlformats.org/presentationml/2006/ole">
            <p:oleObj spid="_x0000_s106506" r:id="rId4" imgW="7089062" imgH="4522858" progId="Excel.Sheet.8">
              <p:embed/>
            </p:oleObj>
          </a:graphicData>
        </a:graphic>
      </p:graphicFrame>
      <p:sp>
        <p:nvSpPr>
          <p:cNvPr id="8" name="TextBox 7"/>
          <p:cNvSpPr txBox="1"/>
          <p:nvPr/>
        </p:nvSpPr>
        <p:spPr>
          <a:xfrm>
            <a:off x="133806" y="3140364"/>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sp>
        <p:nvSpPr>
          <p:cNvPr id="106515" name="TextBox 9"/>
          <p:cNvSpPr txBox="1">
            <a:spLocks noChangeArrowheads="1"/>
          </p:cNvSpPr>
          <p:nvPr/>
        </p:nvSpPr>
        <p:spPr bwMode="auto">
          <a:xfrm>
            <a:off x="782638" y="6357938"/>
            <a:ext cx="6467475" cy="461962"/>
          </a:xfrm>
          <a:prstGeom prst="rect">
            <a:avLst/>
          </a:prstGeom>
          <a:noFill/>
          <a:ln w="9525">
            <a:noFill/>
            <a:miter lim="800000"/>
            <a:headEnd/>
            <a:tailEnd/>
          </a:ln>
        </p:spPr>
        <p:txBody>
          <a:bodyPr>
            <a:spAutoFit/>
          </a:bodyPr>
          <a:lstStyle/>
          <a:p>
            <a:r>
              <a:rPr lang="en-US" sz="1200">
                <a:latin typeface="Eurostile" pitchFamily="34" charset="0"/>
              </a:rPr>
              <a:t>* Percentage of respondents indicating </a:t>
            </a:r>
            <a:r>
              <a:rPr lang="en-US" sz="1200" i="1" u="sng">
                <a:latin typeface="Eurostile" pitchFamily="34" charset="0"/>
              </a:rPr>
              <a:t>helpful</a:t>
            </a:r>
            <a:r>
              <a:rPr lang="en-US" sz="1200">
                <a:latin typeface="Eurostile" pitchFamily="34" charset="0"/>
              </a:rPr>
              <a:t>, </a:t>
            </a:r>
            <a:r>
              <a:rPr lang="en-US" sz="1200" i="1" u="sng">
                <a:latin typeface="Eurostile" pitchFamily="34" charset="0"/>
              </a:rPr>
              <a:t>very helpful</a:t>
            </a:r>
            <a:r>
              <a:rPr lang="en-US" sz="1200">
                <a:latin typeface="Eurostile" pitchFamily="34" charset="0"/>
              </a:rPr>
              <a:t>, or </a:t>
            </a:r>
            <a:r>
              <a:rPr lang="en-US" sz="1200" i="1" u="sng">
                <a:latin typeface="Eurostile" pitchFamily="34" charset="0"/>
              </a:rPr>
              <a:t>extremely helpful</a:t>
            </a:r>
            <a:r>
              <a:rPr lang="en-US" sz="1200" i="1">
                <a:latin typeface="Eurostile" pitchFamily="34" charset="0"/>
              </a:rPr>
              <a:t> </a:t>
            </a:r>
            <a:r>
              <a:rPr lang="en-US" sz="1200">
                <a:latin typeface="Eurostile" pitchFamily="34" charset="0"/>
              </a:rPr>
              <a:t>on a 5-point Likert scale ranging from </a:t>
            </a:r>
            <a:r>
              <a:rPr lang="en-US" sz="1200" i="1" u="sng">
                <a:latin typeface="Eurostile" pitchFamily="34" charset="0"/>
              </a:rPr>
              <a:t>not helpful</a:t>
            </a:r>
            <a:r>
              <a:rPr lang="en-US" sz="1200">
                <a:latin typeface="Eurostile" pitchFamily="34" charset="0"/>
              </a:rPr>
              <a:t> to </a:t>
            </a:r>
            <a:r>
              <a:rPr lang="en-US" sz="1200" i="1" u="sng">
                <a:latin typeface="Eurostile" pitchFamily="34" charset="0"/>
              </a:rPr>
              <a:t>extremely helpful</a:t>
            </a:r>
            <a:r>
              <a:rPr lang="en-US" sz="1200">
                <a:latin typeface="Eurostile" pitchFamily="34" charset="0"/>
              </a:rPr>
              <a:t>. </a:t>
            </a:r>
          </a:p>
        </p:txBody>
      </p:sp>
      <p:pic>
        <p:nvPicPr>
          <p:cNvPr id="106516" name="Picture 14" descr="PDC-HS-student"/>
          <p:cNvPicPr>
            <a:picLocks noChangeAspect="1" noChangeArrowheads="1"/>
          </p:cNvPicPr>
          <p:nvPr/>
        </p:nvPicPr>
        <p:blipFill>
          <a:blip r:embed="rId5"/>
          <a:srcRect/>
          <a:stretch>
            <a:fillRect/>
          </a:stretch>
        </p:blipFill>
        <p:spPr bwMode="auto">
          <a:xfrm>
            <a:off x="7821613" y="442913"/>
            <a:ext cx="1368425" cy="1822450"/>
          </a:xfrm>
          <a:prstGeom prst="rect">
            <a:avLst/>
          </a:prstGeom>
          <a:noFill/>
          <a:ln w="9525">
            <a:noFill/>
            <a:miter lim="800000"/>
            <a:headEnd/>
            <a:tailEnd/>
          </a:ln>
        </p:spPr>
      </p:pic>
      <p:pic>
        <p:nvPicPr>
          <p:cNvPr id="106517" name="Picture 15"/>
          <p:cNvPicPr>
            <a:picLocks noChangeAspect="1" noChangeArrowheads="1"/>
          </p:cNvPicPr>
          <p:nvPr/>
        </p:nvPicPr>
        <p:blipFill>
          <a:blip r:embed="rId6"/>
          <a:srcRect/>
          <a:stretch>
            <a:fillRect/>
          </a:stretch>
        </p:blipFill>
        <p:spPr bwMode="auto">
          <a:xfrm>
            <a:off x="7693025" y="4535488"/>
            <a:ext cx="1450975" cy="10890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Students_1.jpg"/>
          <p:cNvPicPr>
            <a:picLocks noChangeAspect="1"/>
          </p:cNvPicPr>
          <p:nvPr/>
        </p:nvPicPr>
        <p:blipFill>
          <a:blip r:embed="rId3"/>
          <a:srcRect/>
          <a:stretch>
            <a:fillRect/>
          </a:stretch>
        </p:blipFill>
        <p:spPr bwMode="auto">
          <a:xfrm>
            <a:off x="7875588" y="508000"/>
            <a:ext cx="1255712" cy="846138"/>
          </a:xfrm>
          <a:prstGeom prst="rect">
            <a:avLst/>
          </a:prstGeom>
          <a:noFill/>
          <a:ln w="9525">
            <a:noFill/>
            <a:miter lim="800000"/>
            <a:headEnd/>
            <a:tailEnd/>
          </a:ln>
          <a:effectLst>
            <a:outerShdw dist="38100" dir="2700000" algn="tl" rotWithShape="0">
              <a:srgbClr val="808080">
                <a:alpha val="42999"/>
              </a:srgbClr>
            </a:outerShdw>
          </a:effectLst>
        </p:spPr>
      </p:pic>
      <p:sp>
        <p:nvSpPr>
          <p:cNvPr id="20488" name="TextBox 10"/>
          <p:cNvSpPr txBox="1">
            <a:spLocks noChangeArrowheads="1"/>
          </p:cNvSpPr>
          <p:nvPr/>
        </p:nvSpPr>
        <p:spPr bwMode="auto">
          <a:xfrm>
            <a:off x="858838" y="1454150"/>
            <a:ext cx="6623050" cy="5310188"/>
          </a:xfrm>
          <a:prstGeom prst="rect">
            <a:avLst/>
          </a:prstGeom>
          <a:noFill/>
          <a:ln w="9525">
            <a:noFill/>
            <a:miter lim="800000"/>
            <a:headEnd/>
            <a:tailEnd/>
          </a:ln>
        </p:spPr>
        <p:txBody>
          <a:bodyPr>
            <a:spAutoFit/>
          </a:bodyPr>
          <a:lstStyle/>
          <a:p>
            <a:pPr>
              <a:buFont typeface="Arial" charset="0"/>
              <a:buNone/>
            </a:pPr>
            <a:r>
              <a:rPr lang="en-US" b="1" u="sng">
                <a:solidFill>
                  <a:srgbClr val="006666"/>
                </a:solidFill>
                <a:latin typeface="Eurostile" pitchFamily="34" charset="0"/>
              </a:rPr>
              <a:t>Academic Counseling</a:t>
            </a:r>
            <a:br>
              <a:rPr lang="en-US" b="1" u="sng">
                <a:solidFill>
                  <a:srgbClr val="006666"/>
                </a:solidFill>
                <a:latin typeface="Eurostile" pitchFamily="34" charset="0"/>
              </a:rPr>
            </a:br>
            <a:r>
              <a:rPr lang="en-US">
                <a:latin typeface="Eurostile" pitchFamily="34" charset="0"/>
              </a:rPr>
              <a:t>Study Skills</a:t>
            </a:r>
            <a:br>
              <a:rPr lang="en-US">
                <a:latin typeface="Eurostile" pitchFamily="34" charset="0"/>
              </a:rPr>
            </a:br>
            <a:r>
              <a:rPr lang="en-US">
                <a:latin typeface="Eurostile" pitchFamily="34" charset="0"/>
              </a:rPr>
              <a:t>Educational Planning</a:t>
            </a:r>
            <a:br>
              <a:rPr lang="en-US">
                <a:latin typeface="Eurostile" pitchFamily="34" charset="0"/>
              </a:rPr>
            </a:br>
            <a:r>
              <a:rPr lang="en-US">
                <a:latin typeface="Eurostile" pitchFamily="34" charset="0"/>
              </a:rPr>
              <a:t>Goal Setting </a:t>
            </a:r>
            <a:br>
              <a:rPr lang="en-US">
                <a:latin typeface="Eurostile" pitchFamily="34" charset="0"/>
              </a:rPr>
            </a:br>
            <a:r>
              <a:rPr lang="en-US">
                <a:latin typeface="Eurostile" pitchFamily="34" charset="0"/>
              </a:rPr>
              <a:t>Decision Making</a:t>
            </a:r>
            <a:br>
              <a:rPr lang="en-US">
                <a:latin typeface="Eurostile" pitchFamily="34" charset="0"/>
              </a:rPr>
            </a:br>
            <a:r>
              <a:rPr lang="en-US">
                <a:latin typeface="Eurostile" pitchFamily="34" charset="0"/>
              </a:rPr>
              <a:t>Time Management</a:t>
            </a:r>
          </a:p>
          <a:p>
            <a:pPr>
              <a:buFont typeface="Arial" charset="0"/>
              <a:buNone/>
            </a:pPr>
            <a:endParaRPr lang="en-US">
              <a:latin typeface="Eurostile" pitchFamily="34" charset="0"/>
            </a:endParaRPr>
          </a:p>
          <a:p>
            <a:pPr>
              <a:buFont typeface="Arial" charset="0"/>
              <a:buNone/>
            </a:pPr>
            <a:r>
              <a:rPr lang="en-US" b="1" u="sng">
                <a:solidFill>
                  <a:srgbClr val="006666"/>
                </a:solidFill>
                <a:latin typeface="Eurostile" pitchFamily="34" charset="0"/>
              </a:rPr>
              <a:t>Career Counseling</a:t>
            </a:r>
          </a:p>
          <a:p>
            <a:pPr>
              <a:buFont typeface="Arial" charset="0"/>
              <a:buNone/>
            </a:pPr>
            <a:r>
              <a:rPr lang="en-US">
                <a:latin typeface="Eurostile" pitchFamily="34" charset="0"/>
              </a:rPr>
              <a:t>Choosing a major</a:t>
            </a:r>
          </a:p>
          <a:p>
            <a:pPr>
              <a:buFont typeface="Arial" charset="0"/>
              <a:buNone/>
            </a:pPr>
            <a:r>
              <a:rPr lang="en-US">
                <a:latin typeface="Eurostile" pitchFamily="34" charset="0"/>
              </a:rPr>
              <a:t>Career Exploration</a:t>
            </a:r>
            <a:br>
              <a:rPr lang="en-US">
                <a:latin typeface="Eurostile" pitchFamily="34" charset="0"/>
              </a:rPr>
            </a:br>
            <a:r>
              <a:rPr lang="en-US">
                <a:latin typeface="Eurostile" pitchFamily="34" charset="0"/>
              </a:rPr>
              <a:t>Personality Assessment</a:t>
            </a:r>
          </a:p>
          <a:p>
            <a:pPr>
              <a:buFont typeface="Arial" charset="0"/>
              <a:buNone/>
            </a:pPr>
            <a:r>
              <a:rPr lang="en-US">
                <a:latin typeface="Eurostile" pitchFamily="34" charset="0"/>
              </a:rPr>
              <a:t>Vocational Assessment</a:t>
            </a:r>
          </a:p>
          <a:p>
            <a:pPr>
              <a:buFont typeface="Arial" charset="0"/>
              <a:buNone/>
            </a:pPr>
            <a:r>
              <a:rPr lang="en-US">
                <a:latin typeface="Eurostile" pitchFamily="34" charset="0"/>
              </a:rPr>
              <a:t>Workforce Professional Development (soft skills)</a:t>
            </a:r>
          </a:p>
          <a:p>
            <a:pPr>
              <a:buFont typeface="Arial" charset="0"/>
              <a:buNone/>
            </a:pPr>
            <a:endParaRPr lang="en-US">
              <a:latin typeface="Eurostile" pitchFamily="34" charset="0"/>
            </a:endParaRPr>
          </a:p>
          <a:p>
            <a:pPr>
              <a:buFont typeface="Arial" charset="0"/>
              <a:buNone/>
            </a:pPr>
            <a:r>
              <a:rPr lang="en-US" b="1" u="sng">
                <a:solidFill>
                  <a:srgbClr val="006666"/>
                </a:solidFill>
                <a:latin typeface="Eurostile" pitchFamily="34" charset="0"/>
              </a:rPr>
              <a:t>Personal/Social Counseling</a:t>
            </a:r>
          </a:p>
          <a:p>
            <a:pPr>
              <a:buFont typeface="Arial" charset="0"/>
              <a:buNone/>
            </a:pPr>
            <a:r>
              <a:rPr lang="en-US">
                <a:latin typeface="Eurostile" pitchFamily="34" charset="0"/>
              </a:rPr>
              <a:t>Motivation</a:t>
            </a:r>
          </a:p>
          <a:p>
            <a:pPr>
              <a:buFont typeface="Arial" charset="0"/>
              <a:buNone/>
            </a:pPr>
            <a:r>
              <a:rPr lang="en-US">
                <a:latin typeface="Eurostile" pitchFamily="34" charset="0"/>
              </a:rPr>
              <a:t>Persistence</a:t>
            </a:r>
          </a:p>
          <a:p>
            <a:pPr>
              <a:buFont typeface="Arial" charset="0"/>
              <a:buNone/>
            </a:pPr>
            <a:r>
              <a:rPr lang="en-US">
                <a:latin typeface="Eurostile" pitchFamily="34" charset="0"/>
              </a:rPr>
              <a:t>Communication</a:t>
            </a:r>
          </a:p>
          <a:p>
            <a:endParaRPr lang="en-US">
              <a:latin typeface="Eurostile" pitchFamily="34" charset="0"/>
            </a:endParaRPr>
          </a:p>
        </p:txBody>
      </p:sp>
      <p:sp>
        <p:nvSpPr>
          <p:cNvPr id="20489" name="Text Box 11"/>
          <p:cNvSpPr txBox="1">
            <a:spLocks noChangeArrowheads="1"/>
          </p:cNvSpPr>
          <p:nvPr/>
        </p:nvSpPr>
        <p:spPr bwMode="auto">
          <a:xfrm>
            <a:off x="569913" y="508000"/>
            <a:ext cx="6911975" cy="946150"/>
          </a:xfrm>
          <a:prstGeom prst="rect">
            <a:avLst/>
          </a:prstGeom>
          <a:noFill/>
          <a:ln w="9525">
            <a:noFill/>
            <a:miter lim="800000"/>
            <a:headEnd/>
            <a:tailEnd/>
          </a:ln>
        </p:spPr>
        <p:txBody>
          <a:bodyPr>
            <a:spAutoFit/>
          </a:bodyPr>
          <a:lstStyle/>
          <a:p>
            <a:pPr algn="ctr"/>
            <a:r>
              <a:rPr lang="en-US" sz="2800" b="1">
                <a:solidFill>
                  <a:srgbClr val="006666"/>
                </a:solidFill>
              </a:rPr>
              <a:t>What is Personal Development Counseling (PDC)?</a:t>
            </a:r>
          </a:p>
        </p:txBody>
      </p:sp>
      <p:pic>
        <p:nvPicPr>
          <p:cNvPr id="20490" name="Picture 12" descr="HighSchoolStudentsCareerProjects"/>
          <p:cNvPicPr>
            <a:picLocks noChangeAspect="1" noChangeArrowheads="1"/>
          </p:cNvPicPr>
          <p:nvPr/>
        </p:nvPicPr>
        <p:blipFill>
          <a:blip r:embed="rId4"/>
          <a:srcRect/>
          <a:stretch>
            <a:fillRect/>
          </a:stretch>
        </p:blipFill>
        <p:spPr bwMode="auto">
          <a:xfrm>
            <a:off x="3713163" y="2319338"/>
            <a:ext cx="3768725" cy="1649412"/>
          </a:xfrm>
          <a:prstGeom prst="rect">
            <a:avLst/>
          </a:prstGeom>
          <a:noFill/>
          <a:ln w="9525">
            <a:noFill/>
            <a:miter lim="800000"/>
            <a:headEnd/>
            <a:tailEnd/>
          </a:ln>
        </p:spPr>
      </p:pic>
      <p:pic>
        <p:nvPicPr>
          <p:cNvPr id="20491" name="Picture 14"/>
          <p:cNvPicPr>
            <a:picLocks noChangeAspect="1" noChangeArrowheads="1"/>
          </p:cNvPicPr>
          <p:nvPr/>
        </p:nvPicPr>
        <p:blipFill>
          <a:blip r:embed="rId5"/>
          <a:srcRect/>
          <a:stretch>
            <a:fillRect/>
          </a:stretch>
        </p:blipFill>
        <p:spPr bwMode="auto">
          <a:xfrm>
            <a:off x="6043613" y="4826000"/>
            <a:ext cx="1438275" cy="15795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a:spLocks noGrp="1"/>
          </p:cNvSpPr>
          <p:nvPr>
            <p:ph type="title" idx="4294967295"/>
          </p:nvPr>
        </p:nvSpPr>
        <p:spPr>
          <a:xfrm>
            <a:off x="175490" y="487801"/>
            <a:ext cx="7515095" cy="977517"/>
          </a:xfrm>
        </p:spPr>
        <p:txBody>
          <a:bodyPr/>
          <a:lstStyle/>
          <a:p>
            <a:pPr eaLnBrk="1" fontAlgn="auto" hangingPunct="1">
              <a:spcAft>
                <a:spcPts val="0"/>
              </a:spcAft>
              <a:defRPr/>
            </a:pPr>
            <a:r>
              <a:rPr lang="en-US" sz="3600" dirty="0" smtClean="0">
                <a:solidFill>
                  <a:schemeClr val="tx1"/>
                </a:solidFill>
                <a:ea typeface="+mj-ea"/>
              </a:rPr>
              <a:t>Fall 2009 Survey: </a:t>
            </a:r>
            <a:br>
              <a:rPr lang="en-US" sz="3600" dirty="0" smtClean="0">
                <a:solidFill>
                  <a:schemeClr val="tx1"/>
                </a:solidFill>
                <a:ea typeface="+mj-ea"/>
              </a:rPr>
            </a:br>
            <a:r>
              <a:rPr lang="en-US" sz="2000" i="1" dirty="0" smtClean="0">
                <a:solidFill>
                  <a:schemeClr val="tx1"/>
                </a:solidFill>
                <a:ea typeface="+mj-ea"/>
              </a:rPr>
              <a:t>How helpful was PDC with improving your chances for success in your future career?</a:t>
            </a:r>
            <a:endParaRPr lang="en-US" sz="2000" i="1" dirty="0">
              <a:solidFill>
                <a:schemeClr val="tx1"/>
              </a:solidFill>
              <a:ea typeface="+mj-ea"/>
            </a:endParaRPr>
          </a:p>
        </p:txBody>
      </p:sp>
      <p:graphicFrame>
        <p:nvGraphicFramePr>
          <p:cNvPr id="108554" name="Content Placeholder 8"/>
          <p:cNvGraphicFramePr>
            <a:graphicFrameLocks noGrp="1"/>
          </p:cNvGraphicFramePr>
          <p:nvPr>
            <p:ph idx="4294967295"/>
          </p:nvPr>
        </p:nvGraphicFramePr>
        <p:xfrm>
          <a:off x="349250" y="1600200"/>
          <a:ext cx="7086600" cy="4525963"/>
        </p:xfrm>
        <a:graphic>
          <a:graphicData uri="http://schemas.openxmlformats.org/presentationml/2006/ole">
            <p:oleObj spid="_x0000_s108554" r:id="rId4" imgW="7089062" imgH="4522858" progId="Excel.Sheet.8">
              <p:embed/>
            </p:oleObj>
          </a:graphicData>
        </a:graphic>
      </p:graphicFrame>
      <p:sp>
        <p:nvSpPr>
          <p:cNvPr id="8" name="TextBox 7"/>
          <p:cNvSpPr txBox="1"/>
          <p:nvPr/>
        </p:nvSpPr>
        <p:spPr>
          <a:xfrm>
            <a:off x="133806" y="3223491"/>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sp>
        <p:nvSpPr>
          <p:cNvPr id="108563" name="TextBox 9"/>
          <p:cNvSpPr txBox="1">
            <a:spLocks noChangeArrowheads="1"/>
          </p:cNvSpPr>
          <p:nvPr/>
        </p:nvSpPr>
        <p:spPr bwMode="auto">
          <a:xfrm>
            <a:off x="782638" y="6357938"/>
            <a:ext cx="6467475" cy="461962"/>
          </a:xfrm>
          <a:prstGeom prst="rect">
            <a:avLst/>
          </a:prstGeom>
          <a:noFill/>
          <a:ln w="9525">
            <a:noFill/>
            <a:miter lim="800000"/>
            <a:headEnd/>
            <a:tailEnd/>
          </a:ln>
        </p:spPr>
        <p:txBody>
          <a:bodyPr>
            <a:spAutoFit/>
          </a:bodyPr>
          <a:lstStyle/>
          <a:p>
            <a:r>
              <a:rPr lang="en-US" sz="1200">
                <a:latin typeface="Eurostile" pitchFamily="34" charset="0"/>
              </a:rPr>
              <a:t>* Percentage of respondents indicating </a:t>
            </a:r>
            <a:r>
              <a:rPr lang="en-US" sz="1200" i="1" u="sng">
                <a:latin typeface="Eurostile" pitchFamily="34" charset="0"/>
              </a:rPr>
              <a:t>helpful</a:t>
            </a:r>
            <a:r>
              <a:rPr lang="en-US" sz="1200">
                <a:latin typeface="Eurostile" pitchFamily="34" charset="0"/>
              </a:rPr>
              <a:t>, </a:t>
            </a:r>
            <a:r>
              <a:rPr lang="en-US" sz="1200" i="1" u="sng">
                <a:latin typeface="Eurostile" pitchFamily="34" charset="0"/>
              </a:rPr>
              <a:t>very helpful</a:t>
            </a:r>
            <a:r>
              <a:rPr lang="en-US" sz="1200">
                <a:latin typeface="Eurostile" pitchFamily="34" charset="0"/>
              </a:rPr>
              <a:t>, or </a:t>
            </a:r>
            <a:r>
              <a:rPr lang="en-US" sz="1200" i="1" u="sng">
                <a:latin typeface="Eurostile" pitchFamily="34" charset="0"/>
              </a:rPr>
              <a:t>extremely helpful</a:t>
            </a:r>
            <a:r>
              <a:rPr lang="en-US" sz="1200" i="1">
                <a:latin typeface="Eurostile" pitchFamily="34" charset="0"/>
              </a:rPr>
              <a:t> </a:t>
            </a:r>
            <a:r>
              <a:rPr lang="en-US" sz="1200">
                <a:latin typeface="Eurostile" pitchFamily="34" charset="0"/>
              </a:rPr>
              <a:t>on a 5-point Likert scale ranging from </a:t>
            </a:r>
            <a:r>
              <a:rPr lang="en-US" sz="1200" i="1" u="sng">
                <a:latin typeface="Eurostile" pitchFamily="34" charset="0"/>
              </a:rPr>
              <a:t>not helpful</a:t>
            </a:r>
            <a:r>
              <a:rPr lang="en-US" sz="1200">
                <a:latin typeface="Eurostile" pitchFamily="34" charset="0"/>
              </a:rPr>
              <a:t> to </a:t>
            </a:r>
            <a:r>
              <a:rPr lang="en-US" sz="1200" i="1" u="sng">
                <a:latin typeface="Eurostile" pitchFamily="34" charset="0"/>
              </a:rPr>
              <a:t>extremely helpful</a:t>
            </a:r>
            <a:r>
              <a:rPr lang="en-US" sz="1200">
                <a:latin typeface="Eurostile" pitchFamily="34" charset="0"/>
              </a:rPr>
              <a:t>. </a:t>
            </a:r>
          </a:p>
        </p:txBody>
      </p:sp>
      <p:pic>
        <p:nvPicPr>
          <p:cNvPr id="108564" name="Picture 15" descr="PDC-hs-student2"/>
          <p:cNvPicPr>
            <a:picLocks noChangeAspect="1" noChangeArrowheads="1"/>
          </p:cNvPicPr>
          <p:nvPr/>
        </p:nvPicPr>
        <p:blipFill>
          <a:blip r:embed="rId5"/>
          <a:srcRect/>
          <a:stretch>
            <a:fillRect/>
          </a:stretch>
        </p:blipFill>
        <p:spPr bwMode="auto">
          <a:xfrm>
            <a:off x="7747000" y="214313"/>
            <a:ext cx="1452563" cy="1936750"/>
          </a:xfrm>
          <a:prstGeom prst="rect">
            <a:avLst/>
          </a:prstGeom>
          <a:noFill/>
          <a:ln w="9525">
            <a:noFill/>
            <a:miter lim="800000"/>
            <a:headEnd/>
            <a:tailEnd/>
          </a:ln>
        </p:spPr>
      </p:pic>
      <p:pic>
        <p:nvPicPr>
          <p:cNvPr id="108565" name="Picture 16" descr="PDC-HS3"/>
          <p:cNvPicPr>
            <a:picLocks noChangeAspect="1" noChangeArrowheads="1"/>
          </p:cNvPicPr>
          <p:nvPr/>
        </p:nvPicPr>
        <p:blipFill>
          <a:blip r:embed="rId6"/>
          <a:srcRect/>
          <a:stretch>
            <a:fillRect/>
          </a:stretch>
        </p:blipFill>
        <p:spPr bwMode="auto">
          <a:xfrm>
            <a:off x="7443788" y="5091113"/>
            <a:ext cx="1700212" cy="12747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7" name="WordArt 7"/>
          <p:cNvSpPr>
            <a:spLocks noChangeArrowheads="1" noChangeShapeType="1" noTextEdit="1"/>
          </p:cNvSpPr>
          <p:nvPr/>
        </p:nvSpPr>
        <p:spPr bwMode="auto">
          <a:xfrm rot="-427848">
            <a:off x="573088" y="1149350"/>
            <a:ext cx="6562725" cy="1193800"/>
          </a:xfrm>
          <a:prstGeom prst="rect">
            <a:avLst/>
          </a:prstGeom>
          <a:noFill/>
          <a:ln w="9525" cmpd="sng">
            <a:noFill/>
            <a:prstDash val="solid"/>
          </a:ln>
          <a:effectLst/>
          <a:scene3d>
            <a:camera prst="orthographicFront"/>
            <a:lightRig rig="balanced" dir="t"/>
          </a:scene3d>
          <a:sp3d prstMaterial="plastic"/>
        </p:spPr>
        <p:txBody>
          <a:bodyPr wrap="none" fromWordArt="1">
            <a:prstTxWarp prst="textPlain">
              <a:avLst>
                <a:gd name="adj" fmla="val 50000"/>
              </a:avLst>
            </a:prstTxWarp>
          </a:bodyPr>
          <a:lstStyle/>
          <a:p>
            <a:pPr algn="ctr">
              <a:defRPr/>
            </a:pPr>
            <a:r>
              <a:rPr lang="en-US" sz="4000" b="1" kern="10" dirty="0">
                <a:ln w="34925" cap="sq">
                  <a:solidFill>
                    <a:srgbClr val="000066"/>
                  </a:solidFill>
                  <a:round/>
                  <a:headEnd type="none" w="sm" len="sm"/>
                  <a:tailEnd type="none" w="sm" len="sm"/>
                </a:ln>
                <a:solidFill>
                  <a:srgbClr val="FF9900">
                    <a:alpha val="73000"/>
                  </a:srgbClr>
                </a:solidFill>
                <a:latin typeface="Arial Black"/>
                <a:ea typeface="ＭＳ Ｐゴシック" pitchFamily="-106" charset="-128"/>
              </a:rPr>
              <a:t>What do the Students and Faculty say?</a:t>
            </a:r>
          </a:p>
        </p:txBody>
      </p:sp>
      <p:pic>
        <p:nvPicPr>
          <p:cNvPr id="10244" name="Picture 4" descr="Thumbs Up Boy"/>
          <p:cNvPicPr>
            <a:picLocks noChangeAspect="1" noChangeArrowheads="1"/>
          </p:cNvPicPr>
          <p:nvPr/>
        </p:nvPicPr>
        <p:blipFill>
          <a:blip r:embed="rId4"/>
          <a:srcRect/>
          <a:stretch>
            <a:fillRect/>
          </a:stretch>
        </p:blipFill>
        <p:spPr bwMode="auto">
          <a:xfrm rot="-461175">
            <a:off x="2976563" y="2584450"/>
            <a:ext cx="2124075" cy="2730500"/>
          </a:xfrm>
          <a:prstGeom prst="rect">
            <a:avLst/>
          </a:prstGeom>
          <a:noFill/>
          <a:ln w="9525">
            <a:noFill/>
            <a:miter lim="800000"/>
            <a:headEnd/>
            <a:tailEnd/>
          </a:ln>
        </p:spPr>
      </p:pic>
      <p:sp>
        <p:nvSpPr>
          <p:cNvPr id="10246" name="Text Box 6"/>
          <p:cNvSpPr txBox="1">
            <a:spLocks noChangeArrowheads="1"/>
          </p:cNvSpPr>
          <p:nvPr/>
        </p:nvSpPr>
        <p:spPr bwMode="auto">
          <a:xfrm rot="10436031" flipV="1">
            <a:off x="1484313" y="5314950"/>
            <a:ext cx="5651500" cy="579438"/>
          </a:xfrm>
          <a:prstGeom prst="rect">
            <a:avLst/>
          </a:prstGeom>
          <a:noFill/>
          <a:ln w="9525">
            <a:noFill/>
            <a:miter lim="800000"/>
            <a:headEnd/>
            <a:tailEnd/>
          </a:ln>
        </p:spPr>
        <p:txBody>
          <a:bodyPr>
            <a:spAutoFit/>
          </a:bodyPr>
          <a:lstStyle/>
          <a:p>
            <a:pPr algn="ctr" defTabSz="914400"/>
            <a:r>
              <a:rPr lang="en-US" sz="3200" b="1" i="1">
                <a:solidFill>
                  <a:schemeClr val="folHlink"/>
                </a:solidFill>
              </a:rPr>
              <a:t>“Require PDC!”</a:t>
            </a:r>
          </a:p>
        </p:txBody>
      </p:sp>
      <p:pic>
        <p:nvPicPr>
          <p:cNvPr id="110604" name="Picture 16" descr="PDC-HS-student3"/>
          <p:cNvPicPr>
            <a:picLocks noChangeAspect="1" noChangeArrowheads="1"/>
          </p:cNvPicPr>
          <p:nvPr/>
        </p:nvPicPr>
        <p:blipFill>
          <a:blip r:embed="rId5"/>
          <a:srcRect/>
          <a:stretch>
            <a:fillRect/>
          </a:stretch>
        </p:blipFill>
        <p:spPr bwMode="auto">
          <a:xfrm>
            <a:off x="7640638" y="266700"/>
            <a:ext cx="1558925" cy="2076450"/>
          </a:xfrm>
          <a:prstGeom prst="rect">
            <a:avLst/>
          </a:prstGeom>
          <a:noFill/>
          <a:ln w="9525">
            <a:noFill/>
            <a:miter lim="800000"/>
            <a:headEnd/>
            <a:tailEnd/>
          </a:ln>
        </p:spPr>
      </p:pic>
      <p:pic>
        <p:nvPicPr>
          <p:cNvPr id="110605" name="Picture 17" descr="PDC-hs-student2"/>
          <p:cNvPicPr>
            <a:picLocks noChangeAspect="1" noChangeArrowheads="1"/>
          </p:cNvPicPr>
          <p:nvPr/>
        </p:nvPicPr>
        <p:blipFill>
          <a:blip r:embed="rId6"/>
          <a:srcRect/>
          <a:stretch>
            <a:fillRect/>
          </a:stretch>
        </p:blipFill>
        <p:spPr bwMode="auto">
          <a:xfrm>
            <a:off x="7721600" y="2535238"/>
            <a:ext cx="1452563" cy="1936750"/>
          </a:xfrm>
          <a:prstGeom prst="rect">
            <a:avLst/>
          </a:prstGeom>
          <a:noFill/>
          <a:ln w="9525">
            <a:noFill/>
            <a:miter lim="800000"/>
            <a:headEnd/>
            <a:tailEnd/>
          </a:ln>
        </p:spPr>
      </p:pic>
      <p:pic>
        <p:nvPicPr>
          <p:cNvPr id="110606" name="Picture 18" descr="PDC-HS-student"/>
          <p:cNvPicPr>
            <a:picLocks noChangeAspect="1" noChangeArrowheads="1"/>
          </p:cNvPicPr>
          <p:nvPr/>
        </p:nvPicPr>
        <p:blipFill>
          <a:blip r:embed="rId7"/>
          <a:srcRect/>
          <a:stretch>
            <a:fillRect/>
          </a:stretch>
        </p:blipFill>
        <p:spPr bwMode="auto">
          <a:xfrm>
            <a:off x="7691438" y="4694238"/>
            <a:ext cx="1482725" cy="1974850"/>
          </a:xfrm>
          <a:prstGeom prst="rect">
            <a:avLst/>
          </a:prstGeom>
          <a:noFill/>
          <a:ln w="9525">
            <a:noFill/>
            <a:miter lim="800000"/>
            <a:headEnd/>
            <a:tailEnd/>
          </a:ln>
        </p:spPr>
      </p:pic>
      <p:sp>
        <p:nvSpPr>
          <p:cNvPr id="110607" name="Rectangle 19"/>
          <p:cNvSpPr>
            <a:spLocks noChangeArrowheads="1"/>
          </p:cNvSpPr>
          <p:nvPr/>
        </p:nvSpPr>
        <p:spPr bwMode="auto">
          <a:xfrm>
            <a:off x="4051300" y="6118225"/>
            <a:ext cx="3346450" cy="396875"/>
          </a:xfrm>
          <a:prstGeom prst="rect">
            <a:avLst/>
          </a:prstGeom>
          <a:noFill/>
          <a:ln w="9525">
            <a:noFill/>
            <a:miter lim="800000"/>
            <a:headEnd/>
            <a:tailEnd/>
          </a:ln>
        </p:spPr>
        <p:txBody>
          <a:bodyPr>
            <a:spAutoFit/>
          </a:bodyPr>
          <a:lstStyle/>
          <a:p>
            <a:pPr algn="ctr" defTabSz="914400"/>
            <a:r>
              <a:rPr lang="en-US" sz="2000" b="1">
                <a:solidFill>
                  <a:srgbClr val="FF9900"/>
                </a:solidFill>
              </a:rPr>
              <a:t>www.cuyamaca.edu/pdc</a:t>
            </a:r>
          </a:p>
        </p:txBody>
      </p:sp>
      <p:pic>
        <p:nvPicPr>
          <p:cNvPr id="110608" name="Picture 20"/>
          <p:cNvPicPr>
            <a:picLocks noChangeAspect="1" noChangeArrowheads="1"/>
          </p:cNvPicPr>
          <p:nvPr/>
        </p:nvPicPr>
        <p:blipFill>
          <a:blip r:embed="rId8"/>
          <a:srcRect/>
          <a:stretch>
            <a:fillRect/>
          </a:stretch>
        </p:blipFill>
        <p:spPr bwMode="auto">
          <a:xfrm>
            <a:off x="571500" y="312738"/>
            <a:ext cx="2667000" cy="533400"/>
          </a:xfrm>
          <a:prstGeom prst="rect">
            <a:avLst/>
          </a:prstGeom>
          <a:noFill/>
          <a:ln w="9525">
            <a:noFill/>
            <a:miter lim="800000"/>
            <a:headEnd/>
            <a:tailEnd/>
          </a:ln>
        </p:spPr>
      </p:pic>
      <p:sp>
        <p:nvSpPr>
          <p:cNvPr id="110609" name="Text Box 21"/>
          <p:cNvSpPr txBox="1">
            <a:spLocks noChangeArrowheads="1"/>
          </p:cNvSpPr>
          <p:nvPr/>
        </p:nvSpPr>
        <p:spPr bwMode="auto">
          <a:xfrm>
            <a:off x="482600" y="4049713"/>
            <a:ext cx="2260600" cy="2322512"/>
          </a:xfrm>
          <a:prstGeom prst="rect">
            <a:avLst/>
          </a:prstGeom>
          <a:noFill/>
          <a:ln w="9525">
            <a:noFill/>
            <a:miter lim="800000"/>
            <a:headEnd/>
            <a:tailEnd/>
          </a:ln>
        </p:spPr>
        <p:txBody>
          <a:bodyPr>
            <a:spAutoFit/>
          </a:bodyPr>
          <a:lstStyle/>
          <a:p>
            <a:pPr defTabSz="914400"/>
            <a:r>
              <a:rPr lang="en-US" b="1">
                <a:solidFill>
                  <a:schemeClr val="tx2"/>
                </a:solidFill>
              </a:rPr>
              <a:t>Thank You!</a:t>
            </a:r>
            <a:br>
              <a:rPr lang="en-US" b="1">
                <a:solidFill>
                  <a:schemeClr val="tx2"/>
                </a:solidFill>
              </a:rPr>
            </a:br>
            <a:r>
              <a:rPr lang="en-US" sz="1600">
                <a:solidFill>
                  <a:schemeClr val="tx2"/>
                </a:solidFill>
              </a:rPr>
              <a:t>GCCCD Board</a:t>
            </a:r>
          </a:p>
          <a:p>
            <a:pPr defTabSz="914400"/>
            <a:r>
              <a:rPr lang="en-US" sz="1600">
                <a:solidFill>
                  <a:schemeClr val="tx2"/>
                </a:solidFill>
              </a:rPr>
              <a:t>Dr. Chancellor Miles</a:t>
            </a:r>
            <a:br>
              <a:rPr lang="en-US" sz="1600">
                <a:solidFill>
                  <a:schemeClr val="tx2"/>
                </a:solidFill>
              </a:rPr>
            </a:br>
            <a:r>
              <a:rPr lang="en-US" sz="1600">
                <a:solidFill>
                  <a:schemeClr val="tx2"/>
                </a:solidFill>
              </a:rPr>
              <a:t>Jerry Buckley</a:t>
            </a:r>
            <a:br>
              <a:rPr lang="en-US" sz="1600">
                <a:solidFill>
                  <a:schemeClr val="tx2"/>
                </a:solidFill>
              </a:rPr>
            </a:br>
            <a:r>
              <a:rPr lang="en-US" sz="1600">
                <a:solidFill>
                  <a:schemeClr val="tx2"/>
                </a:solidFill>
              </a:rPr>
              <a:t>Sarah Donnelly</a:t>
            </a:r>
          </a:p>
          <a:p>
            <a:pPr defTabSz="914400"/>
            <a:r>
              <a:rPr lang="en-US" sz="1600">
                <a:solidFill>
                  <a:schemeClr val="tx2"/>
                </a:solidFill>
              </a:rPr>
              <a:t>Ron Manzoni</a:t>
            </a:r>
          </a:p>
          <a:p>
            <a:pPr defTabSz="914400"/>
            <a:r>
              <a:rPr lang="en-US" sz="1600">
                <a:solidFill>
                  <a:schemeClr val="tx2"/>
                </a:solidFill>
              </a:rPr>
              <a:t>Dr. Tim O’hare</a:t>
            </a:r>
          </a:p>
          <a:p>
            <a:pPr defTabSz="914400"/>
            <a:r>
              <a:rPr lang="en-US" sz="1600">
                <a:solidFill>
                  <a:schemeClr val="tx2"/>
                </a:solidFill>
              </a:rPr>
              <a:t>PDC Students</a:t>
            </a:r>
            <a:br>
              <a:rPr lang="en-US" sz="1600">
                <a:solidFill>
                  <a:schemeClr val="tx2"/>
                </a:solidFill>
              </a:rPr>
            </a:br>
            <a:r>
              <a:rPr lang="en-US" sz="1600">
                <a:solidFill>
                  <a:schemeClr val="tx2"/>
                </a:solidFill>
              </a:rPr>
              <a:t>PDC Faculty</a:t>
            </a:r>
          </a:p>
        </p:txBody>
      </p:sp>
      <p:sp>
        <p:nvSpPr>
          <p:cNvPr id="110610" name="Text Box 22"/>
          <p:cNvSpPr txBox="1">
            <a:spLocks noChangeArrowheads="1"/>
          </p:cNvSpPr>
          <p:nvPr/>
        </p:nvSpPr>
        <p:spPr bwMode="auto">
          <a:xfrm rot="-412449">
            <a:off x="5843588" y="2359025"/>
            <a:ext cx="996950" cy="458788"/>
          </a:xfrm>
          <a:prstGeom prst="rect">
            <a:avLst/>
          </a:prstGeom>
          <a:noFill/>
          <a:ln w="9525">
            <a:noFill/>
            <a:miter lim="800000"/>
            <a:headEnd/>
            <a:tailEnd/>
          </a:ln>
        </p:spPr>
        <p:txBody>
          <a:bodyPr>
            <a:spAutoFit/>
          </a:bodyPr>
          <a:lstStyle/>
          <a:p>
            <a:pPr algn="ctr" defTabSz="914400">
              <a:spcBef>
                <a:spcPct val="50000"/>
              </a:spcBef>
            </a:pPr>
            <a:r>
              <a:rPr lang="en-US" sz="1200" b="1">
                <a:solidFill>
                  <a:srgbClr val="FF9900"/>
                </a:solidFill>
                <a:hlinkClick r:id="rId9"/>
              </a:rPr>
              <a:t>Faculty Snapshot</a:t>
            </a:r>
            <a:endParaRPr lang="en-US" sz="1200" b="1">
              <a:solidFill>
                <a:srgbClr val="FF9900"/>
              </a:solidFill>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770" decel="100000"/>
                                        <p:tgtEl>
                                          <p:spTgt spid="10247"/>
                                        </p:tgtEl>
                                      </p:cBhvr>
                                    </p:animEffect>
                                    <p:animScale>
                                      <p:cBhvr>
                                        <p:cTn id="8" dur="770" decel="100000"/>
                                        <p:tgtEl>
                                          <p:spTgt spid="10247"/>
                                        </p:tgtEl>
                                      </p:cBhvr>
                                      <p:from x="10000" y="10000"/>
                                      <p:to x="200000" y="450000"/>
                                    </p:animScale>
                                    <p:animScale>
                                      <p:cBhvr>
                                        <p:cTn id="9" dur="1230" accel="100000" fill="hold">
                                          <p:stCondLst>
                                            <p:cond delay="770"/>
                                          </p:stCondLst>
                                        </p:cTn>
                                        <p:tgtEl>
                                          <p:spTgt spid="10247"/>
                                        </p:tgtEl>
                                      </p:cBhvr>
                                      <p:from x="200000" y="450000"/>
                                      <p:to x="100000" y="100000"/>
                                    </p:animScale>
                                    <p:set>
                                      <p:cBhvr>
                                        <p:cTn id="10" dur="770" fill="hold"/>
                                        <p:tgtEl>
                                          <p:spTgt spid="10247"/>
                                        </p:tgtEl>
                                        <p:attrNameLst>
                                          <p:attrName>ppt_x</p:attrName>
                                        </p:attrNameLst>
                                      </p:cBhvr>
                                      <p:to>
                                        <p:strVal val="(0.5)"/>
                                      </p:to>
                                    </p:set>
                                    <p:anim from="(0.5)" to="(#ppt_x)" calcmode="lin" valueType="num">
                                      <p:cBhvr>
                                        <p:cTn id="11" dur="1230" accel="100000" fill="hold">
                                          <p:stCondLst>
                                            <p:cond delay="770"/>
                                          </p:stCondLst>
                                        </p:cTn>
                                        <p:tgtEl>
                                          <p:spTgt spid="10247"/>
                                        </p:tgtEl>
                                        <p:attrNameLst>
                                          <p:attrName>ppt_x</p:attrName>
                                        </p:attrNameLst>
                                      </p:cBhvr>
                                    </p:anim>
                                    <p:set>
                                      <p:cBhvr>
                                        <p:cTn id="12" dur="770" fill="hold"/>
                                        <p:tgtEl>
                                          <p:spTgt spid="10247"/>
                                        </p:tgtEl>
                                        <p:attrNameLst>
                                          <p:attrName>ppt_y</p:attrName>
                                        </p:attrNameLst>
                                      </p:cBhvr>
                                      <p:to>
                                        <p:strVal val="(#ppt_y+0.4)"/>
                                      </p:to>
                                    </p:set>
                                    <p:anim from="(#ppt_y+0.4)" to="(#ppt_y)" calcmode="lin" valueType="num">
                                      <p:cBhvr>
                                        <p:cTn id="13" dur="1230" accel="100000" fill="hold">
                                          <p:stCondLst>
                                            <p:cond delay="770"/>
                                          </p:stCondLst>
                                        </p:cTn>
                                        <p:tgtEl>
                                          <p:spTgt spid="10247"/>
                                        </p:tgtEl>
                                        <p:attrNameLst>
                                          <p:attrName>ppt_y</p:attrName>
                                        </p:attrNameLst>
                                      </p:cBhvr>
                                    </p:anim>
                                  </p:childTnLst>
                                </p:cTn>
                              </p:par>
                              <p:par>
                                <p:cTn id="14" presetID="26" presetClass="entr" presetSubtype="0"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down)">
                                      <p:cBhvr>
                                        <p:cTn id="16" dur="580">
                                          <p:stCondLst>
                                            <p:cond delay="0"/>
                                          </p:stCondLst>
                                        </p:cTn>
                                        <p:tgtEl>
                                          <p:spTgt spid="10244"/>
                                        </p:tgtEl>
                                      </p:cBhvr>
                                    </p:animEffect>
                                    <p:anim calcmode="lin" valueType="num">
                                      <p:cBhvr>
                                        <p:cTn id="17"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44"/>
                                        </p:tgtEl>
                                      </p:cBhvr>
                                      <p:to x="100000" y="60000"/>
                                    </p:animScale>
                                    <p:animScale>
                                      <p:cBhvr>
                                        <p:cTn id="23" dur="166" decel="50000">
                                          <p:stCondLst>
                                            <p:cond delay="676"/>
                                          </p:stCondLst>
                                        </p:cTn>
                                        <p:tgtEl>
                                          <p:spTgt spid="10244"/>
                                        </p:tgtEl>
                                      </p:cBhvr>
                                      <p:to x="100000" y="100000"/>
                                    </p:animScale>
                                    <p:animScale>
                                      <p:cBhvr>
                                        <p:cTn id="24" dur="26">
                                          <p:stCondLst>
                                            <p:cond delay="1312"/>
                                          </p:stCondLst>
                                        </p:cTn>
                                        <p:tgtEl>
                                          <p:spTgt spid="10244"/>
                                        </p:tgtEl>
                                      </p:cBhvr>
                                      <p:to x="100000" y="80000"/>
                                    </p:animScale>
                                    <p:animScale>
                                      <p:cBhvr>
                                        <p:cTn id="25" dur="166" decel="50000">
                                          <p:stCondLst>
                                            <p:cond delay="1338"/>
                                          </p:stCondLst>
                                        </p:cTn>
                                        <p:tgtEl>
                                          <p:spTgt spid="10244"/>
                                        </p:tgtEl>
                                      </p:cBhvr>
                                      <p:to x="100000" y="100000"/>
                                    </p:animScale>
                                    <p:animScale>
                                      <p:cBhvr>
                                        <p:cTn id="26" dur="26">
                                          <p:stCondLst>
                                            <p:cond delay="1642"/>
                                          </p:stCondLst>
                                        </p:cTn>
                                        <p:tgtEl>
                                          <p:spTgt spid="10244"/>
                                        </p:tgtEl>
                                      </p:cBhvr>
                                      <p:to x="100000" y="90000"/>
                                    </p:animScale>
                                    <p:animScale>
                                      <p:cBhvr>
                                        <p:cTn id="27" dur="166" decel="50000">
                                          <p:stCondLst>
                                            <p:cond delay="1668"/>
                                          </p:stCondLst>
                                        </p:cTn>
                                        <p:tgtEl>
                                          <p:spTgt spid="10244"/>
                                        </p:tgtEl>
                                      </p:cBhvr>
                                      <p:to x="100000" y="100000"/>
                                    </p:animScale>
                                    <p:animScale>
                                      <p:cBhvr>
                                        <p:cTn id="28" dur="26">
                                          <p:stCondLst>
                                            <p:cond delay="1808"/>
                                          </p:stCondLst>
                                        </p:cTn>
                                        <p:tgtEl>
                                          <p:spTgt spid="10244"/>
                                        </p:tgtEl>
                                      </p:cBhvr>
                                      <p:to x="100000" y="95000"/>
                                    </p:animScale>
                                    <p:animScale>
                                      <p:cBhvr>
                                        <p:cTn id="29" dur="166" decel="50000">
                                          <p:stCondLst>
                                            <p:cond delay="1834"/>
                                          </p:stCondLst>
                                        </p:cTn>
                                        <p:tgtEl>
                                          <p:spTgt spid="10244"/>
                                        </p:tgtEl>
                                      </p:cBhvr>
                                      <p:to x="100000" y="100000"/>
                                    </p:animScale>
                                  </p:childTnLst>
                                </p:cTn>
                              </p:par>
                              <p:par>
                                <p:cTn id="30" presetID="10" presetClass="entr" presetSubtype="0" fill="hold" grpId="0" nodeType="withEffect">
                                  <p:stCondLst>
                                    <p:cond delay="0"/>
                                  </p:stCondLst>
                                  <p:childTnLst>
                                    <p:set>
                                      <p:cBhvr>
                                        <p:cTn id="31" dur="1" fill="hold">
                                          <p:stCondLst>
                                            <p:cond delay="0"/>
                                          </p:stCondLst>
                                        </p:cTn>
                                        <p:tgtEl>
                                          <p:spTgt spid="10246"/>
                                        </p:tgtEl>
                                        <p:attrNameLst>
                                          <p:attrName>style.visibility</p:attrName>
                                        </p:attrNameLst>
                                      </p:cBhvr>
                                      <p:to>
                                        <p:strVal val="visible"/>
                                      </p:to>
                                    </p:set>
                                    <p:animEffect transition="in" filter="fade">
                                      <p:cBhvr>
                                        <p:cTn id="32"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10"/>
          <p:cNvSpPr txBox="1">
            <a:spLocks noChangeArrowheads="1"/>
          </p:cNvSpPr>
          <p:nvPr/>
        </p:nvSpPr>
        <p:spPr bwMode="auto">
          <a:xfrm>
            <a:off x="858838" y="1238250"/>
            <a:ext cx="6329362" cy="4760913"/>
          </a:xfrm>
          <a:prstGeom prst="rect">
            <a:avLst/>
          </a:prstGeom>
          <a:noFill/>
          <a:ln w="9525">
            <a:noFill/>
            <a:miter lim="800000"/>
            <a:headEnd/>
            <a:tailEnd/>
          </a:ln>
        </p:spPr>
        <p:txBody>
          <a:bodyPr>
            <a:spAutoFit/>
          </a:bodyPr>
          <a:lstStyle/>
          <a:p>
            <a:pPr>
              <a:buFont typeface="Arial" charset="0"/>
              <a:buNone/>
            </a:pPr>
            <a:r>
              <a:rPr lang="en-US" b="1" u="sng">
                <a:solidFill>
                  <a:srgbClr val="006666"/>
                </a:solidFill>
                <a:latin typeface="Eurostile" pitchFamily="34" charset="0"/>
              </a:rPr>
              <a:t>Basic Skills programs</a:t>
            </a:r>
          </a:p>
          <a:p>
            <a:pPr>
              <a:buFont typeface="Arial" charset="0"/>
              <a:buNone/>
            </a:pPr>
            <a:r>
              <a:rPr lang="en-US">
                <a:latin typeface="Eurostile" pitchFamily="34" charset="0"/>
              </a:rPr>
              <a:t>Learning Communities (linked with Math and English)</a:t>
            </a:r>
            <a:br>
              <a:rPr lang="en-US">
                <a:latin typeface="Eurostile" pitchFamily="34" charset="0"/>
              </a:rPr>
            </a:br>
            <a:r>
              <a:rPr lang="en-US">
                <a:latin typeface="Eurostile" pitchFamily="34" charset="0"/>
              </a:rPr>
              <a:t>First Year Success Program</a:t>
            </a:r>
            <a:br>
              <a:rPr lang="en-US">
                <a:latin typeface="Eurostile" pitchFamily="34" charset="0"/>
              </a:rPr>
            </a:br>
            <a:r>
              <a:rPr lang="en-US">
                <a:latin typeface="Eurostile" pitchFamily="34" charset="0"/>
              </a:rPr>
              <a:t>Comprehensive Orientation and Assessment</a:t>
            </a:r>
          </a:p>
          <a:p>
            <a:pPr>
              <a:buFont typeface="Arial" charset="0"/>
              <a:buNone/>
            </a:pPr>
            <a:r>
              <a:rPr lang="en-US">
                <a:latin typeface="Eurostile" pitchFamily="34" charset="0"/>
              </a:rPr>
              <a:t>Orientation for Arabic Speaking CalWORKS recipients</a:t>
            </a:r>
          </a:p>
          <a:p>
            <a:pPr>
              <a:buFont typeface="Arial" charset="0"/>
              <a:buNone/>
            </a:pPr>
            <a:endParaRPr lang="en-US">
              <a:latin typeface="Eurostile" pitchFamily="34" charset="0"/>
            </a:endParaRPr>
          </a:p>
          <a:p>
            <a:pPr>
              <a:buFont typeface="Arial" charset="0"/>
              <a:buNone/>
            </a:pPr>
            <a:r>
              <a:rPr lang="en-US" b="1" u="sng">
                <a:solidFill>
                  <a:srgbClr val="006666"/>
                </a:solidFill>
                <a:latin typeface="Eurostile" pitchFamily="34" charset="0"/>
              </a:rPr>
              <a:t>“PDC for HS” programs</a:t>
            </a:r>
          </a:p>
          <a:p>
            <a:pPr>
              <a:buFont typeface="Arial" charset="0"/>
              <a:buNone/>
            </a:pPr>
            <a:r>
              <a:rPr lang="en-US">
                <a:latin typeface="Eurostile" pitchFamily="34" charset="0"/>
              </a:rPr>
              <a:t>Outreach programs offered on every campus in GUHSD</a:t>
            </a:r>
          </a:p>
          <a:p>
            <a:pPr>
              <a:buFont typeface="Arial" charset="0"/>
              <a:buNone/>
            </a:pPr>
            <a:r>
              <a:rPr lang="en-US">
                <a:latin typeface="Eurostile" pitchFamily="34" charset="0"/>
              </a:rPr>
              <a:t>New “College for Me” at Helix Charter</a:t>
            </a:r>
            <a:br>
              <a:rPr lang="en-US">
                <a:latin typeface="Eurostile" pitchFamily="34" charset="0"/>
              </a:rPr>
            </a:br>
            <a:r>
              <a:rPr lang="en-US">
                <a:latin typeface="Eurostile" pitchFamily="34" charset="0"/>
              </a:rPr>
              <a:t>Online classes for “Juvenile Court School” youth</a:t>
            </a:r>
          </a:p>
          <a:p>
            <a:pPr>
              <a:buFont typeface="Arial" charset="0"/>
              <a:buNone/>
            </a:pPr>
            <a:r>
              <a:rPr lang="en-US" b="1" u="sng">
                <a:latin typeface="Eurostile" pitchFamily="34" charset="0"/>
              </a:rPr>
              <a:t/>
            </a:r>
            <a:br>
              <a:rPr lang="en-US" b="1" u="sng">
                <a:latin typeface="Eurostile" pitchFamily="34" charset="0"/>
              </a:rPr>
            </a:br>
            <a:r>
              <a:rPr lang="en-US" b="1" u="sng">
                <a:solidFill>
                  <a:srgbClr val="006666"/>
                </a:solidFill>
                <a:latin typeface="Eurostile" pitchFamily="34" charset="0"/>
              </a:rPr>
              <a:t>Campus programs</a:t>
            </a:r>
          </a:p>
          <a:p>
            <a:pPr>
              <a:buFont typeface="Arial" charset="0"/>
              <a:buNone/>
            </a:pPr>
            <a:r>
              <a:rPr lang="en-US">
                <a:latin typeface="Eurostile" pitchFamily="34" charset="0"/>
              </a:rPr>
              <a:t>Online</a:t>
            </a:r>
            <a:br>
              <a:rPr lang="en-US">
                <a:latin typeface="Eurostile" pitchFamily="34" charset="0"/>
              </a:rPr>
            </a:br>
            <a:r>
              <a:rPr lang="en-US">
                <a:latin typeface="Eurostile" pitchFamily="34" charset="0"/>
              </a:rPr>
              <a:t>Blended</a:t>
            </a:r>
          </a:p>
          <a:p>
            <a:pPr>
              <a:buFont typeface="Arial" charset="0"/>
              <a:buNone/>
            </a:pPr>
            <a:r>
              <a:rPr lang="en-US">
                <a:latin typeface="Eurostile" pitchFamily="34" charset="0"/>
              </a:rPr>
              <a:t>“Traditional”</a:t>
            </a:r>
            <a:br>
              <a:rPr lang="en-US">
                <a:latin typeface="Eurostile" pitchFamily="34" charset="0"/>
              </a:rPr>
            </a:br>
            <a:r>
              <a:rPr lang="en-US">
                <a:latin typeface="Eurostile" pitchFamily="34" charset="0"/>
              </a:rPr>
              <a:t>PDSS courses – students with disabilities</a:t>
            </a:r>
          </a:p>
          <a:p>
            <a:endParaRPr lang="en-US">
              <a:latin typeface="Eurostile" pitchFamily="34" charset="0"/>
            </a:endParaRPr>
          </a:p>
        </p:txBody>
      </p:sp>
      <p:sp>
        <p:nvSpPr>
          <p:cNvPr id="25608" name="Text Box 12"/>
          <p:cNvSpPr txBox="1">
            <a:spLocks noChangeArrowheads="1"/>
          </p:cNvSpPr>
          <p:nvPr/>
        </p:nvSpPr>
        <p:spPr bwMode="auto">
          <a:xfrm>
            <a:off x="858838" y="338138"/>
            <a:ext cx="6329362" cy="641350"/>
          </a:xfrm>
          <a:prstGeom prst="rect">
            <a:avLst/>
          </a:prstGeom>
          <a:noFill/>
          <a:ln w="9525">
            <a:noFill/>
            <a:miter lim="800000"/>
            <a:headEnd/>
            <a:tailEnd/>
          </a:ln>
        </p:spPr>
        <p:txBody>
          <a:bodyPr>
            <a:spAutoFit/>
          </a:bodyPr>
          <a:lstStyle/>
          <a:p>
            <a:pPr defTabSz="914400"/>
            <a:r>
              <a:rPr lang="en-US" sz="3600" b="1">
                <a:solidFill>
                  <a:srgbClr val="006666"/>
                </a:solidFill>
              </a:rPr>
              <a:t>PDC Programs</a:t>
            </a:r>
          </a:p>
        </p:txBody>
      </p:sp>
      <p:pic>
        <p:nvPicPr>
          <p:cNvPr id="25609" name="Picture 13" descr="PDC101-2009Web"/>
          <p:cNvPicPr>
            <a:picLocks noChangeAspect="1" noChangeArrowheads="1"/>
          </p:cNvPicPr>
          <p:nvPr/>
        </p:nvPicPr>
        <p:blipFill>
          <a:blip r:embed="rId3"/>
          <a:srcRect/>
          <a:stretch>
            <a:fillRect/>
          </a:stretch>
        </p:blipFill>
        <p:spPr bwMode="auto">
          <a:xfrm>
            <a:off x="6521450" y="396875"/>
            <a:ext cx="2678113" cy="1322388"/>
          </a:xfrm>
          <a:prstGeom prst="rect">
            <a:avLst/>
          </a:prstGeom>
          <a:noFill/>
          <a:ln w="9525">
            <a:noFill/>
            <a:miter lim="800000"/>
            <a:headEnd/>
            <a:tailEnd/>
          </a:ln>
        </p:spPr>
      </p:pic>
      <p:pic>
        <p:nvPicPr>
          <p:cNvPr id="25610" name="Picture 14" descr="PDC-prof2009Web"/>
          <p:cNvPicPr>
            <a:picLocks noChangeAspect="1" noChangeArrowheads="1"/>
          </p:cNvPicPr>
          <p:nvPr/>
        </p:nvPicPr>
        <p:blipFill>
          <a:blip r:embed="rId4"/>
          <a:srcRect/>
          <a:stretch>
            <a:fillRect/>
          </a:stretch>
        </p:blipFill>
        <p:spPr bwMode="auto">
          <a:xfrm>
            <a:off x="5830888" y="4251325"/>
            <a:ext cx="3227387" cy="1747838"/>
          </a:xfrm>
          <a:prstGeom prst="rect">
            <a:avLst/>
          </a:prstGeom>
          <a:noFill/>
          <a:ln w="9525">
            <a:noFill/>
            <a:miter lim="800000"/>
            <a:headEnd/>
            <a:tailEnd/>
          </a:ln>
        </p:spPr>
      </p:pic>
      <p:pic>
        <p:nvPicPr>
          <p:cNvPr id="25611" name="Picture 15"/>
          <p:cNvPicPr>
            <a:picLocks noChangeAspect="1" noChangeArrowheads="1"/>
          </p:cNvPicPr>
          <p:nvPr/>
        </p:nvPicPr>
        <p:blipFill>
          <a:blip r:embed="rId5"/>
          <a:srcRect/>
          <a:stretch>
            <a:fillRect/>
          </a:stretch>
        </p:blipFill>
        <p:spPr bwMode="auto">
          <a:xfrm>
            <a:off x="4446588" y="5999163"/>
            <a:ext cx="696912" cy="6619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508528"/>
            <a:ext cx="7086600" cy="731838"/>
          </a:xfrm>
        </p:spPr>
        <p:txBody>
          <a:bodyPr/>
          <a:lstStyle/>
          <a:p>
            <a:pPr eaLnBrk="1" fontAlgn="auto" hangingPunct="1">
              <a:spcAft>
                <a:spcPts val="0"/>
              </a:spcAft>
              <a:defRPr/>
            </a:pPr>
            <a:r>
              <a:rPr lang="en-US" sz="3600" dirty="0" smtClean="0">
                <a:solidFill>
                  <a:schemeClr val="tx1"/>
                </a:solidFill>
                <a:ea typeface="+mj-ea"/>
              </a:rPr>
              <a:t>Fall 2008 Top Subjects</a:t>
            </a:r>
            <a:endParaRPr lang="en-US" sz="3600" dirty="0">
              <a:solidFill>
                <a:schemeClr val="tx1"/>
              </a:solidFill>
              <a:ea typeface="+mj-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22538" name="Chart 8"/>
          <p:cNvGraphicFramePr>
            <a:graphicFrameLocks/>
          </p:cNvGraphicFramePr>
          <p:nvPr/>
        </p:nvGraphicFramePr>
        <p:xfrm>
          <a:off x="215900" y="1754188"/>
          <a:ext cx="7532688" cy="4230687"/>
        </p:xfrm>
        <a:graphic>
          <a:graphicData uri="http://schemas.openxmlformats.org/presentationml/2006/ole">
            <p:oleObj spid="_x0000_s22538" r:id="rId4" imgW="7527938" imgH="4230274" progId="Excel.Sheet.8">
              <p:embed/>
            </p:oleObj>
          </a:graphicData>
        </a:graphic>
      </p:graphicFrame>
      <p:sp>
        <p:nvSpPr>
          <p:cNvPr id="22546" name="TextBox 7"/>
          <p:cNvSpPr txBox="1">
            <a:spLocks noChangeArrowheads="1"/>
          </p:cNvSpPr>
          <p:nvPr/>
        </p:nvSpPr>
        <p:spPr bwMode="auto">
          <a:xfrm>
            <a:off x="619125" y="1239838"/>
            <a:ext cx="4932363" cy="369887"/>
          </a:xfrm>
          <a:prstGeom prst="rect">
            <a:avLst/>
          </a:prstGeom>
          <a:noFill/>
          <a:ln w="9525">
            <a:noFill/>
            <a:miter lim="800000"/>
            <a:headEnd/>
            <a:tailEnd/>
          </a:ln>
        </p:spPr>
        <p:txBody>
          <a:bodyPr>
            <a:spAutoFit/>
          </a:bodyPr>
          <a:lstStyle/>
          <a:p>
            <a:r>
              <a:rPr lang="en-US">
                <a:latin typeface="Eurostile" pitchFamily="34" charset="0"/>
              </a:rPr>
              <a:t>Top Subjects by Enrollment</a:t>
            </a:r>
          </a:p>
        </p:txBody>
      </p:sp>
      <p:pic>
        <p:nvPicPr>
          <p:cNvPr id="22547" name="Picture 12"/>
          <p:cNvPicPr>
            <a:picLocks noChangeAspect="1" noChangeArrowheads="1"/>
          </p:cNvPicPr>
          <p:nvPr/>
        </p:nvPicPr>
        <p:blipFill>
          <a:blip r:embed="rId5"/>
          <a:srcRect/>
          <a:stretch>
            <a:fillRect/>
          </a:stretch>
        </p:blipFill>
        <p:spPr bwMode="auto">
          <a:xfrm>
            <a:off x="6762750" y="382588"/>
            <a:ext cx="2381250" cy="16192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Fall 2008 PDC/PDSS Cohort</a:t>
            </a:r>
            <a:endParaRPr lang="en-US" sz="3600" dirty="0">
              <a:solidFill>
                <a:schemeClr val="tx1"/>
              </a:solidFill>
              <a:ea typeface="+mj-ea"/>
            </a:endParaRPr>
          </a:p>
        </p:txBody>
      </p:sp>
      <p:sp>
        <p:nvSpPr>
          <p:cNvPr id="3" name="Content Placeholder 2"/>
          <p:cNvSpPr>
            <a:spLocks noGrp="1"/>
          </p:cNvSpPr>
          <p:nvPr>
            <p:ph idx="1"/>
          </p:nvPr>
        </p:nvSpPr>
        <p:spPr>
          <a:xfrm>
            <a:off x="349624" y="1268306"/>
            <a:ext cx="7086600" cy="4450003"/>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sz="2400" dirty="0" smtClean="0">
                <a:solidFill>
                  <a:schemeClr val="tx1"/>
                </a:solidFill>
                <a:ea typeface="+mn-ea"/>
              </a:rPr>
              <a:t>This study includes all Fall 2008 PDC and PDSS students at Cuyamaca College…</a:t>
            </a:r>
            <a:endParaRPr lang="en-US" sz="2400" dirty="0">
              <a:solidFill>
                <a:schemeClr val="tx1"/>
              </a:solidFill>
              <a:ea typeface="+mn-ea"/>
            </a:endParaRPr>
          </a:p>
        </p:txBody>
      </p:sp>
      <p:sp>
        <p:nvSpPr>
          <p:cNvPr id="5" name="Rectangle 4"/>
          <p:cNvSpPr/>
          <p:nvPr/>
        </p:nvSpPr>
        <p:spPr>
          <a:xfrm>
            <a:off x="7874860" y="1317625"/>
            <a:ext cx="1269140" cy="55403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7" name="Text Box 12"/>
          <p:cNvSpPr txBox="1">
            <a:spLocks noChangeArrowheads="1"/>
          </p:cNvSpPr>
          <p:nvPr/>
        </p:nvSpPr>
        <p:spPr bwMode="auto">
          <a:xfrm>
            <a:off x="341313" y="5937250"/>
            <a:ext cx="7283450" cy="641350"/>
          </a:xfrm>
          <a:prstGeom prst="rect">
            <a:avLst/>
          </a:prstGeom>
          <a:noFill/>
          <a:ln w="9525">
            <a:noFill/>
            <a:miter lim="800000"/>
            <a:headEnd/>
            <a:tailEnd/>
          </a:ln>
        </p:spPr>
        <p:txBody>
          <a:bodyPr>
            <a:spAutoFit/>
          </a:bodyPr>
          <a:lstStyle/>
          <a:p>
            <a:pPr defTabSz="914400"/>
            <a:r>
              <a:rPr lang="en-US"/>
              <a:t>There were 9,351 students in Fall 2008, and 1,090 (11.7%) of those students took PDC and/or PDSS. </a:t>
            </a:r>
          </a:p>
        </p:txBody>
      </p:sp>
      <p:sp>
        <p:nvSpPr>
          <p:cNvPr id="27658" name="Text Box 13"/>
          <p:cNvSpPr txBox="1">
            <a:spLocks noChangeArrowheads="1"/>
          </p:cNvSpPr>
          <p:nvPr/>
        </p:nvSpPr>
        <p:spPr bwMode="auto">
          <a:xfrm>
            <a:off x="534988" y="5937250"/>
            <a:ext cx="6710362" cy="366713"/>
          </a:xfrm>
          <a:prstGeom prst="rect">
            <a:avLst/>
          </a:prstGeom>
          <a:noFill/>
          <a:ln w="9525">
            <a:noFill/>
            <a:miter lim="800000"/>
            <a:headEnd/>
            <a:tailEnd/>
          </a:ln>
        </p:spPr>
        <p:txBody>
          <a:bodyPr>
            <a:spAutoFit/>
          </a:bodyPr>
          <a:lstStyle/>
          <a:p>
            <a:pPr defTabSz="914400"/>
            <a:endParaRPr lang="en-US"/>
          </a:p>
        </p:txBody>
      </p:sp>
      <p:pic>
        <p:nvPicPr>
          <p:cNvPr id="27659" name="Picture 14"/>
          <p:cNvPicPr>
            <a:picLocks noChangeAspect="1" noChangeArrowheads="1"/>
          </p:cNvPicPr>
          <p:nvPr/>
        </p:nvPicPr>
        <p:blipFill>
          <a:blip r:embed="rId4"/>
          <a:srcRect/>
          <a:stretch>
            <a:fillRect/>
          </a:stretch>
        </p:blipFill>
        <p:spPr bwMode="auto">
          <a:xfrm>
            <a:off x="7085013" y="0"/>
            <a:ext cx="2058987" cy="1317625"/>
          </a:xfrm>
          <a:prstGeom prst="rect">
            <a:avLst/>
          </a:prstGeom>
          <a:noFill/>
          <a:ln w="9525">
            <a:noFill/>
            <a:miter lim="800000"/>
            <a:headEnd/>
            <a:tailEnd/>
          </a:ln>
        </p:spPr>
      </p:pic>
      <p:graphicFrame>
        <p:nvGraphicFramePr>
          <p:cNvPr id="27660" name="Chart 9"/>
          <p:cNvGraphicFramePr>
            <a:graphicFrameLocks/>
          </p:cNvGraphicFramePr>
          <p:nvPr/>
        </p:nvGraphicFramePr>
        <p:xfrm>
          <a:off x="0" y="2312988"/>
          <a:ext cx="7875588" cy="4114800"/>
        </p:xfrm>
        <a:graphic>
          <a:graphicData uri="http://schemas.openxmlformats.org/presentationml/2006/ole">
            <p:oleObj spid="_x0000_s27660" r:id="rId5" imgW="7876715" imgH="4121253"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353962"/>
            <a:ext cx="7086600" cy="4772202"/>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dirty="0" smtClean="0">
                <a:solidFill>
                  <a:schemeClr val="tx1">
                    <a:lumMod val="65000"/>
                    <a:lumOff val="35000"/>
                  </a:schemeClr>
                </a:solidFill>
                <a:ea typeface="+mn-ea"/>
              </a:rPr>
              <a:t>Student Ethnicity </a:t>
            </a:r>
            <a:r>
              <a:rPr lang="en-US" sz="1800" dirty="0" smtClean="0">
                <a:solidFill>
                  <a:schemeClr val="tx1">
                    <a:lumMod val="65000"/>
                    <a:lumOff val="35000"/>
                  </a:schemeClr>
                </a:solidFill>
                <a:ea typeface="+mn-ea"/>
              </a:rPr>
              <a:t>(Percent)</a:t>
            </a:r>
            <a:endParaRPr lang="en-US" sz="1800" dirty="0">
              <a:solidFill>
                <a:schemeClr val="tx1">
                  <a:lumMod val="65000"/>
                  <a:lumOff val="35000"/>
                </a:schemeClr>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Fall 2008 PDC/PDSS Cohort</a:t>
            </a:r>
            <a:endParaRPr lang="en-US" sz="3600" dirty="0">
              <a:solidFill>
                <a:schemeClr val="tx1"/>
              </a:solidFill>
              <a:ea typeface="+mj-ea"/>
            </a:endParaRPr>
          </a:p>
        </p:txBody>
      </p:sp>
      <p:pic>
        <p:nvPicPr>
          <p:cNvPr id="29705" name="Picture 12"/>
          <p:cNvPicPr>
            <a:picLocks noChangeAspect="1" noChangeArrowheads="1"/>
          </p:cNvPicPr>
          <p:nvPr/>
        </p:nvPicPr>
        <p:blipFill>
          <a:blip r:embed="rId4"/>
          <a:srcRect/>
          <a:stretch>
            <a:fillRect/>
          </a:stretch>
        </p:blipFill>
        <p:spPr bwMode="auto">
          <a:xfrm>
            <a:off x="7269163" y="381000"/>
            <a:ext cx="1874837" cy="1411288"/>
          </a:xfrm>
          <a:prstGeom prst="rect">
            <a:avLst/>
          </a:prstGeom>
          <a:noFill/>
          <a:ln w="9525">
            <a:noFill/>
            <a:miter lim="800000"/>
            <a:headEnd/>
            <a:tailEnd/>
          </a:ln>
        </p:spPr>
      </p:pic>
      <p:graphicFrame>
        <p:nvGraphicFramePr>
          <p:cNvPr id="29706" name="Chart 7"/>
          <p:cNvGraphicFramePr>
            <a:graphicFrameLocks/>
          </p:cNvGraphicFramePr>
          <p:nvPr/>
        </p:nvGraphicFramePr>
        <p:xfrm>
          <a:off x="227013" y="1911350"/>
          <a:ext cx="7045325" cy="4433888"/>
        </p:xfrm>
        <a:graphic>
          <a:graphicData uri="http://schemas.openxmlformats.org/presentationml/2006/ole">
            <p:oleObj spid="_x0000_s29706" r:id="rId5" imgW="7047587" imgH="4432176"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353962"/>
            <a:ext cx="7086600" cy="4772202"/>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dirty="0" smtClean="0">
                <a:solidFill>
                  <a:schemeClr val="tx1">
                    <a:lumMod val="65000"/>
                    <a:lumOff val="35000"/>
                  </a:schemeClr>
                </a:solidFill>
                <a:ea typeface="+mn-ea"/>
              </a:rPr>
              <a:t>Student Age </a:t>
            </a:r>
            <a:r>
              <a:rPr lang="en-US" sz="1800" dirty="0" smtClean="0">
                <a:solidFill>
                  <a:schemeClr val="tx1">
                    <a:lumMod val="65000"/>
                    <a:lumOff val="35000"/>
                  </a:schemeClr>
                </a:solidFill>
                <a:ea typeface="+mn-ea"/>
              </a:rPr>
              <a:t>(Percent)</a:t>
            </a:r>
            <a:endParaRPr lang="en-US" sz="1800" dirty="0">
              <a:solidFill>
                <a:schemeClr val="tx1">
                  <a:lumMod val="65000"/>
                  <a:lumOff val="35000"/>
                </a:schemeClr>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Fall 2008 PDC/PDSS Cohort</a:t>
            </a:r>
            <a:endParaRPr lang="en-US" sz="3600" dirty="0">
              <a:solidFill>
                <a:schemeClr val="tx1"/>
              </a:solidFill>
              <a:ea typeface="+mj-ea"/>
            </a:endParaRPr>
          </a:p>
        </p:txBody>
      </p:sp>
      <p:pic>
        <p:nvPicPr>
          <p:cNvPr id="31753" name="Picture 12"/>
          <p:cNvPicPr>
            <a:picLocks noChangeAspect="1" noChangeArrowheads="1"/>
          </p:cNvPicPr>
          <p:nvPr/>
        </p:nvPicPr>
        <p:blipFill>
          <a:blip r:embed="rId4"/>
          <a:srcRect/>
          <a:stretch>
            <a:fillRect/>
          </a:stretch>
        </p:blipFill>
        <p:spPr bwMode="auto">
          <a:xfrm>
            <a:off x="7332663" y="295275"/>
            <a:ext cx="1811337" cy="1365250"/>
          </a:xfrm>
          <a:prstGeom prst="rect">
            <a:avLst/>
          </a:prstGeom>
          <a:noFill/>
          <a:ln w="9525">
            <a:noFill/>
            <a:miter lim="800000"/>
            <a:headEnd/>
            <a:tailEnd/>
          </a:ln>
        </p:spPr>
      </p:pic>
      <p:pic>
        <p:nvPicPr>
          <p:cNvPr id="31754" name="Picture 13"/>
          <p:cNvPicPr>
            <a:picLocks noChangeAspect="1" noChangeArrowheads="1"/>
          </p:cNvPicPr>
          <p:nvPr/>
        </p:nvPicPr>
        <p:blipFill>
          <a:blip r:embed="rId5"/>
          <a:srcRect/>
          <a:stretch>
            <a:fillRect/>
          </a:stretch>
        </p:blipFill>
        <p:spPr bwMode="auto">
          <a:xfrm>
            <a:off x="7265988" y="3746500"/>
            <a:ext cx="1933575" cy="1293813"/>
          </a:xfrm>
          <a:prstGeom prst="rect">
            <a:avLst/>
          </a:prstGeom>
          <a:noFill/>
          <a:ln w="9525">
            <a:noFill/>
            <a:miter lim="800000"/>
            <a:headEnd/>
            <a:tailEnd/>
          </a:ln>
        </p:spPr>
      </p:pic>
      <p:graphicFrame>
        <p:nvGraphicFramePr>
          <p:cNvPr id="31755" name="Chart 8"/>
          <p:cNvGraphicFramePr>
            <a:graphicFrameLocks/>
          </p:cNvGraphicFramePr>
          <p:nvPr/>
        </p:nvGraphicFramePr>
        <p:xfrm>
          <a:off x="227013" y="1995488"/>
          <a:ext cx="7045325" cy="4432300"/>
        </p:xfrm>
        <a:graphic>
          <a:graphicData uri="http://schemas.openxmlformats.org/presentationml/2006/ole">
            <p:oleObj spid="_x0000_s31755" r:id="rId6" imgW="7047587" imgH="4438273"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353961"/>
            <a:ext cx="7086600" cy="4525963"/>
          </a:xfrm>
          <a:prstGeom prst="rect">
            <a:avLst/>
          </a:prstGeom>
        </p:spPr>
        <p:txBody>
          <a:bodyPr vert="horz" lIns="91440" tIns="45720" rIns="91440" bIns="45720" rtlCol="0">
            <a:scene3d>
              <a:camera prst="orthographicFront"/>
              <a:lightRig rig="threePt" dir="t"/>
            </a:scene3d>
            <a:sp3d>
              <a:contourClr>
                <a:schemeClr val="bg1"/>
              </a:contourClr>
            </a:sp3d>
          </a:bodyPr>
          <a:lstStyle/>
          <a:p>
            <a:pPr eaLnBrk="1" fontAlgn="auto" hangingPunct="1">
              <a:spcAft>
                <a:spcPts val="0"/>
              </a:spcAft>
              <a:defRPr/>
            </a:pPr>
            <a:r>
              <a:rPr lang="en-US" dirty="0" smtClean="0">
                <a:solidFill>
                  <a:schemeClr val="tx1">
                    <a:lumMod val="65000"/>
                    <a:lumOff val="35000"/>
                  </a:schemeClr>
                </a:solidFill>
                <a:ea typeface="+mn-ea"/>
              </a:rPr>
              <a:t>Basic Skills Students</a:t>
            </a:r>
            <a:endParaRPr lang="en-US" sz="1800" dirty="0">
              <a:solidFill>
                <a:schemeClr val="tx1">
                  <a:lumMod val="65000"/>
                  <a:lumOff val="35000"/>
                </a:schemeClr>
              </a:solidFill>
              <a:ea typeface="+mn-ea"/>
            </a:endParaRPr>
          </a:p>
        </p:txBody>
      </p:sp>
      <p:sp>
        <p:nvSpPr>
          <p:cNvPr id="5" name="Rectangle 4"/>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a:spLocks noGrp="1"/>
          </p:cNvSpPr>
          <p:nvPr>
            <p:ph type="title"/>
          </p:nvPr>
        </p:nvSpPr>
        <p:spPr>
          <a:xfrm>
            <a:off x="349624" y="524435"/>
            <a:ext cx="7086600" cy="731838"/>
          </a:xfrm>
        </p:spPr>
        <p:txBody>
          <a:bodyPr/>
          <a:lstStyle/>
          <a:p>
            <a:pPr eaLnBrk="1" fontAlgn="auto" hangingPunct="1">
              <a:spcAft>
                <a:spcPts val="0"/>
              </a:spcAft>
              <a:defRPr/>
            </a:pPr>
            <a:r>
              <a:rPr lang="en-US" sz="3600" dirty="0" smtClean="0">
                <a:solidFill>
                  <a:schemeClr val="tx1"/>
                </a:solidFill>
                <a:ea typeface="+mj-ea"/>
              </a:rPr>
              <a:t>Fall 2008 PDC/PDSS Cohort</a:t>
            </a:r>
            <a:endParaRPr lang="en-US" sz="3600" dirty="0">
              <a:solidFill>
                <a:schemeClr val="tx1"/>
              </a:solidFill>
              <a:ea typeface="+mj-ea"/>
            </a:endParaRPr>
          </a:p>
        </p:txBody>
      </p:sp>
      <p:graphicFrame>
        <p:nvGraphicFramePr>
          <p:cNvPr id="47115" name="Chart 8"/>
          <p:cNvGraphicFramePr>
            <a:graphicFrameLocks/>
          </p:cNvGraphicFramePr>
          <p:nvPr/>
        </p:nvGraphicFramePr>
        <p:xfrm>
          <a:off x="376238" y="1757363"/>
          <a:ext cx="7059612" cy="4313237"/>
        </p:xfrm>
        <a:graphic>
          <a:graphicData uri="http://schemas.openxmlformats.org/presentationml/2006/ole">
            <p:oleObj spid="_x0000_s47115" r:id="rId4" imgW="7058584" imgH="4315611" progId="Excel.Sheet.8">
              <p:embed/>
            </p:oleObj>
          </a:graphicData>
        </a:graphic>
      </p:graphicFrame>
      <p:sp>
        <p:nvSpPr>
          <p:cNvPr id="8" name="TextBox 7"/>
          <p:cNvSpPr txBox="1"/>
          <p:nvPr/>
        </p:nvSpPr>
        <p:spPr>
          <a:xfrm>
            <a:off x="134180" y="3075709"/>
            <a:ext cx="430887" cy="838890"/>
          </a:xfrm>
          <a:prstGeom prst="rect">
            <a:avLst/>
          </a:prstGeom>
          <a:noFill/>
        </p:spPr>
        <p:txBody>
          <a:bodyPr vert="vert270">
            <a:spAutoFit/>
          </a:bodyPr>
          <a:lstStyle/>
          <a:p>
            <a:pPr fontAlgn="auto">
              <a:spcBef>
                <a:spcPts val="0"/>
              </a:spcBef>
              <a:spcAft>
                <a:spcPts val="0"/>
              </a:spcAft>
              <a:defRPr/>
            </a:pPr>
            <a:r>
              <a:rPr lang="en-US" sz="1600" dirty="0">
                <a:latin typeface="+mn-lt"/>
                <a:ea typeface="+mn-ea"/>
              </a:rPr>
              <a:t>Percent</a:t>
            </a:r>
          </a:p>
        </p:txBody>
      </p:sp>
      <p:sp>
        <p:nvSpPr>
          <p:cNvPr id="47125" name="TextBox 10"/>
          <p:cNvSpPr txBox="1">
            <a:spLocks noChangeArrowheads="1"/>
          </p:cNvSpPr>
          <p:nvPr/>
        </p:nvSpPr>
        <p:spPr bwMode="auto">
          <a:xfrm>
            <a:off x="134938" y="6348413"/>
            <a:ext cx="7567612" cy="276225"/>
          </a:xfrm>
          <a:prstGeom prst="rect">
            <a:avLst/>
          </a:prstGeom>
          <a:noFill/>
          <a:ln w="9525">
            <a:noFill/>
            <a:miter lim="800000"/>
            <a:headEnd/>
            <a:tailEnd/>
          </a:ln>
        </p:spPr>
        <p:txBody>
          <a:bodyPr>
            <a:spAutoFit/>
          </a:bodyPr>
          <a:lstStyle/>
          <a:p>
            <a:r>
              <a:rPr lang="en-US" sz="1200">
                <a:latin typeface="Eurostile" pitchFamily="34" charset="0"/>
              </a:rPr>
              <a:t>Percent of PDC students assessed into or concurrently taking a Basic Skills English, ESL and/or Math course.</a:t>
            </a:r>
          </a:p>
        </p:txBody>
      </p:sp>
      <p:pic>
        <p:nvPicPr>
          <p:cNvPr id="47126" name="Picture 14"/>
          <p:cNvPicPr>
            <a:picLocks noChangeAspect="1" noChangeArrowheads="1"/>
          </p:cNvPicPr>
          <p:nvPr/>
        </p:nvPicPr>
        <p:blipFill>
          <a:blip r:embed="rId5"/>
          <a:srcRect/>
          <a:stretch>
            <a:fillRect/>
          </a:stretch>
        </p:blipFill>
        <p:spPr bwMode="auto">
          <a:xfrm>
            <a:off x="7304088" y="377825"/>
            <a:ext cx="1839912" cy="1379538"/>
          </a:xfrm>
          <a:prstGeom prst="rect">
            <a:avLst/>
          </a:prstGeom>
          <a:noFill/>
          <a:ln w="9525">
            <a:noFill/>
            <a:miter lim="800000"/>
            <a:headEnd/>
            <a:tailEnd/>
          </a:ln>
        </p:spPr>
      </p:pic>
      <p:pic>
        <p:nvPicPr>
          <p:cNvPr id="47127" name="Picture 15"/>
          <p:cNvPicPr>
            <a:picLocks noChangeAspect="1" noChangeArrowheads="1"/>
          </p:cNvPicPr>
          <p:nvPr/>
        </p:nvPicPr>
        <p:blipFill>
          <a:blip r:embed="rId6"/>
          <a:srcRect/>
          <a:stretch>
            <a:fillRect/>
          </a:stretch>
        </p:blipFill>
        <p:spPr bwMode="auto">
          <a:xfrm>
            <a:off x="7304088" y="3133725"/>
            <a:ext cx="1839912" cy="15716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4860" y="0"/>
            <a:ext cx="1269140" cy="5085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874860" y="1353960"/>
            <a:ext cx="1269140" cy="550403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 Placeholder 2"/>
          <p:cNvSpPr txBox="1">
            <a:spLocks/>
          </p:cNvSpPr>
          <p:nvPr/>
        </p:nvSpPr>
        <p:spPr>
          <a:xfrm>
            <a:off x="386136" y="2101849"/>
            <a:ext cx="3429000" cy="698033"/>
          </a:xfrm>
          <a:prstGeom prst="rect">
            <a:avLst/>
          </a:prstGeom>
        </p:spPr>
        <p:txBody>
          <a:bodyPr>
            <a:normAutofit/>
            <a:scene3d>
              <a:camera prst="orthographicFront"/>
              <a:lightRig rig="threePt" dir="t"/>
            </a:scene3d>
            <a:sp3d>
              <a:contourClr>
                <a:schemeClr val="bg1"/>
              </a:contourClr>
            </a:sp3d>
          </a:bodyPr>
          <a:lstStyle/>
          <a:p>
            <a:pPr marL="282575" indent="-282575" algn="ctr" defTabSz="914400" fontAlgn="auto">
              <a:spcBef>
                <a:spcPts val="2400"/>
              </a:spcBef>
              <a:spcAft>
                <a:spcPts val="0"/>
              </a:spcAft>
              <a:buClr>
                <a:schemeClr val="tx2"/>
              </a:buClr>
              <a:buSzPct val="100000"/>
              <a:defRPr/>
            </a:pPr>
            <a:r>
              <a:rPr lang="en-US" b="1" dirty="0">
                <a:solidFill>
                  <a:schemeClr val="tx1">
                    <a:lumMod val="65000"/>
                    <a:lumOff val="35000"/>
                  </a:schemeClr>
                </a:solidFill>
                <a:effectLst>
                  <a:outerShdw blurRad="50800" dist="12700" dir="2700000" algn="tl" rotWithShape="0">
                    <a:schemeClr val="bg1">
                      <a:alpha val="40000"/>
                    </a:schemeClr>
                  </a:outerShdw>
                </a:effectLst>
                <a:latin typeface="+mn-lt"/>
                <a:ea typeface="+mn-ea"/>
              </a:rPr>
              <a:t>All Students</a:t>
            </a:r>
          </a:p>
        </p:txBody>
      </p:sp>
      <p:sp>
        <p:nvSpPr>
          <p:cNvPr id="9" name="Text Placeholder 4"/>
          <p:cNvSpPr txBox="1">
            <a:spLocks/>
          </p:cNvSpPr>
          <p:nvPr/>
        </p:nvSpPr>
        <p:spPr>
          <a:xfrm>
            <a:off x="3962400" y="2101850"/>
            <a:ext cx="3429000" cy="698500"/>
          </a:xfrm>
          <a:prstGeom prst="rect">
            <a:avLst/>
          </a:prstGeom>
        </p:spPr>
        <p:txBody>
          <a:bodyPr>
            <a:normAutofit/>
          </a:bodyPr>
          <a:lstStyle/>
          <a:p>
            <a:pPr marL="282575" indent="-282575" algn="ctr" defTabSz="914400">
              <a:spcBef>
                <a:spcPts val="2400"/>
              </a:spcBef>
              <a:buClr>
                <a:schemeClr val="tx2"/>
              </a:buClr>
              <a:buSzPct val="100000"/>
              <a:defRPr/>
            </a:pPr>
            <a:r>
              <a:rPr lang="en-US" b="1" dirty="0">
                <a:solidFill>
                  <a:srgbClr val="595959"/>
                </a:solidFill>
                <a:effectLst>
                  <a:outerShdw blurRad="38100" dist="38100" dir="2700000" algn="tl">
                    <a:srgbClr val="C0C0C0"/>
                  </a:outerShdw>
                </a:effectLst>
                <a:latin typeface="Eurostile" pitchFamily="34" charset="0"/>
                <a:ea typeface="ＭＳ Ｐゴシック" pitchFamily="-106" charset="-128"/>
              </a:rPr>
              <a:t>Underrepresented Students</a:t>
            </a:r>
          </a:p>
        </p:txBody>
      </p:sp>
      <p:sp>
        <p:nvSpPr>
          <p:cNvPr id="13" name="Title 1"/>
          <p:cNvSpPr>
            <a:spLocks noGrp="1"/>
          </p:cNvSpPr>
          <p:nvPr>
            <p:ph type="title" idx="4294967295"/>
          </p:nvPr>
        </p:nvSpPr>
        <p:spPr>
          <a:xfrm>
            <a:off x="386136" y="708585"/>
            <a:ext cx="7086600" cy="731838"/>
          </a:xfrm>
        </p:spPr>
        <p:txBody>
          <a:bodyPr/>
          <a:lstStyle/>
          <a:p>
            <a:pPr algn="ctr" eaLnBrk="1" fontAlgn="auto" hangingPunct="1">
              <a:spcAft>
                <a:spcPts val="0"/>
              </a:spcAft>
              <a:defRPr/>
            </a:pPr>
            <a:r>
              <a:rPr lang="en-US" sz="3600" i="1" dirty="0" smtClean="0">
                <a:ea typeface="+mj-ea"/>
              </a:rPr>
              <a:t>Success Rate of Students Enrolled in Math 088 (Prealgebra) linked with PDC 130</a:t>
            </a:r>
            <a:endParaRPr lang="en-US" sz="3600" dirty="0">
              <a:ea typeface="+mj-ea"/>
            </a:endParaRPr>
          </a:p>
        </p:txBody>
      </p:sp>
      <p:graphicFrame>
        <p:nvGraphicFramePr>
          <p:cNvPr id="94273" name="Group 65"/>
          <p:cNvGraphicFramePr>
            <a:graphicFrameLocks noGrp="1"/>
          </p:cNvGraphicFramePr>
          <p:nvPr>
            <p:ph sz="half" idx="4294967295"/>
          </p:nvPr>
        </p:nvGraphicFramePr>
        <p:xfrm>
          <a:off x="385763" y="2800350"/>
          <a:ext cx="3392487" cy="2409086"/>
        </p:xfrm>
        <a:graphic>
          <a:graphicData uri="http://schemas.openxmlformats.org/drawingml/2006/table">
            <a:tbl>
              <a:tblPr/>
              <a:tblGrid>
                <a:gridCol w="1130300"/>
                <a:gridCol w="1131887"/>
                <a:gridCol w="1130300"/>
              </a:tblGrid>
              <a:tr h="680297">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Times New Roman" pitchFamily="18"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Non-learning</a:t>
                      </a:r>
                      <a:b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b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815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Semester</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04813">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Fall  2008</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60.0%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50.0%</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0163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Spring 2009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68.6%</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60.3%</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8418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Combined semesters </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64.6%</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54.7%</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bl>
          </a:graphicData>
        </a:graphic>
      </p:graphicFrame>
      <p:graphicFrame>
        <p:nvGraphicFramePr>
          <p:cNvPr id="15" name="Content Placeholder 9"/>
          <p:cNvGraphicFramePr>
            <a:graphicFrameLocks noGrp="1"/>
          </p:cNvGraphicFramePr>
          <p:nvPr>
            <p:ph sz="quarter" idx="4294967295"/>
          </p:nvPr>
        </p:nvGraphicFramePr>
        <p:xfrm>
          <a:off x="3990975" y="2800350"/>
          <a:ext cx="3481388" cy="2408619"/>
        </p:xfrm>
        <a:graphic>
          <a:graphicData uri="http://schemas.openxmlformats.org/drawingml/2006/table">
            <a:tbl>
              <a:tblPr/>
              <a:tblGrid>
                <a:gridCol w="1160463"/>
                <a:gridCol w="1160462"/>
                <a:gridCol w="1160463"/>
              </a:tblGrid>
              <a:tr h="67983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Times New Roman" pitchFamily="18" charset="0"/>
                        <a:ea typeface="ＭＳ Ｐゴシック" pitchFamily="-106" charset="-128"/>
                      </a:endParaRP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Narrow" pitchFamily="34" charset="0"/>
                          <a:ea typeface="ＭＳ Ｐゴシック" pitchFamily="-106" charset="-128"/>
                        </a:rPr>
                        <a:t>Non-learning community</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815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Semester</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Percent</a:t>
                      </a:r>
                    </a:p>
                  </a:txBody>
                  <a:tcPr marL="19050" marR="190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04813">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Fall  2008</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38.5%</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43.2%</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r h="40163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Spring 2009</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63.2%</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45.5%</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7DF"/>
                    </a:solidFill>
                  </a:tcPr>
                </a:tc>
              </a:tr>
              <a:tr h="48418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Combined semesters</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53.1%</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ea typeface="ＭＳ Ｐゴシック" pitchFamily="-106" charset="-128"/>
                        </a:rPr>
                        <a:t>44.2%</a:t>
                      </a:r>
                    </a:p>
                  </a:txBody>
                  <a:tcPr marL="19050" marR="19050" marT="19050" marB="190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CF0"/>
                    </a:solidFill>
                  </a:tcPr>
                </a:tc>
              </a:tr>
            </a:tbl>
          </a:graphicData>
        </a:graphic>
      </p:graphicFrame>
      <p:pic>
        <p:nvPicPr>
          <p:cNvPr id="49214" name="Picture 66"/>
          <p:cNvPicPr>
            <a:picLocks noChangeAspect="1" noChangeArrowheads="1"/>
          </p:cNvPicPr>
          <p:nvPr/>
        </p:nvPicPr>
        <p:blipFill>
          <a:blip r:embed="rId3"/>
          <a:srcRect/>
          <a:stretch>
            <a:fillRect/>
          </a:stretch>
        </p:blipFill>
        <p:spPr bwMode="auto">
          <a:xfrm>
            <a:off x="7707313" y="508000"/>
            <a:ext cx="1436687" cy="11049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a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tal">
      <a:majorFont>
        <a:latin typeface="Eurostile"/>
        <a:ea typeface=""/>
        <a:cs typeface=""/>
        <a:font script="Jpan" typeface="ＭＳ Ｐゴシック"/>
      </a:majorFont>
      <a:minorFont>
        <a:latin typeface="Eurostile"/>
        <a:ea typeface=""/>
        <a:cs typeface=""/>
        <a:font script="Jpan" typeface="ＭＳ Ｐゴシック"/>
      </a:minorFont>
    </a:fontScheme>
    <a:fmtScheme name="Metal">
      <a:fillStyleLst>
        <a:solidFill>
          <a:schemeClr val="phClr"/>
        </a:solidFill>
        <a:gradFill rotWithShape="1">
          <a:gsLst>
            <a:gs pos="0">
              <a:schemeClr val="phClr">
                <a:tint val="100000"/>
                <a:shade val="60000"/>
                <a:satMod val="130000"/>
              </a:schemeClr>
            </a:gs>
            <a:gs pos="100000">
              <a:schemeClr val="phClr">
                <a:tint val="70000"/>
                <a:shade val="94000"/>
                <a:satMod val="135000"/>
              </a:schemeClr>
            </a:gs>
          </a:gsLst>
          <a:lin ang="16200000" scaled="1"/>
        </a:gradFill>
        <a:gradFill rotWithShape="1">
          <a:gsLst>
            <a:gs pos="0">
              <a:schemeClr val="phClr">
                <a:shade val="60000"/>
                <a:satMod val="130000"/>
              </a:schemeClr>
            </a:gs>
            <a:gs pos="100000">
              <a:schemeClr val="phClr">
                <a:tint val="70000"/>
                <a:shade val="94000"/>
                <a:satMod val="135000"/>
              </a:schemeClr>
            </a:gs>
          </a:gsLst>
          <a:lin ang="16200000" scaled="1"/>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50800" dist="25400" dir="13500000">
              <a:srgbClr val="808080">
                <a:alpha val="75000"/>
              </a:srgbClr>
            </a:innerShdw>
            <a:outerShdw blurRad="38100" dist="12700" dir="5400000" rotWithShape="0">
              <a:srgbClr val="FFFFFF">
                <a:alpha val="35000"/>
              </a:srgbClr>
            </a:outerShdw>
          </a:effectLst>
        </a:effectStyle>
        <a:effectStyle>
          <a:effectLst>
            <a:outerShdw blurRad="50800" dist="25400" dir="5400000" rotWithShape="0">
              <a:srgbClr val="000000">
                <a:alpha val="35000"/>
              </a:srgbClr>
            </a:outerShdw>
          </a:effectLst>
          <a:scene3d>
            <a:camera prst="orthographicFront">
              <a:rot lat="0" lon="0" rev="0"/>
            </a:camera>
            <a:lightRig rig="twoPt" dir="t">
              <a:rot lat="0" lon="0" rev="3000000"/>
            </a:lightRig>
          </a:scene3d>
          <a:sp3d contourW="15875" prstMaterial="matte">
            <a:bevelT w="63500" h="50800" prst="angle"/>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9213B"/>
    </a:dk2>
    <a:lt2>
      <a:srgbClr val="D5EDF4"/>
    </a:lt2>
    <a:accent1>
      <a:srgbClr val="2C7C9F"/>
    </a:accent1>
    <a:accent2>
      <a:srgbClr val="244A58"/>
    </a:accent2>
    <a:accent3>
      <a:srgbClr val="FFFFFF"/>
    </a:accent3>
    <a:accent4>
      <a:srgbClr val="000000"/>
    </a:accent4>
    <a:accent5>
      <a:srgbClr val="ACBFCD"/>
    </a:accent5>
    <a:accent6>
      <a:srgbClr val="20424F"/>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Twilight.thmx</Template>
  <TotalTime>9764</TotalTime>
  <Words>703</Words>
  <Application>Microsoft Office PowerPoint</Application>
  <PresentationFormat>On-screen Show (4:3)</PresentationFormat>
  <Paragraphs>178</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Metal</vt:lpstr>
      <vt:lpstr>Microsoft Office Excel 97-2003 Worksheet</vt:lpstr>
      <vt:lpstr>Slide 1</vt:lpstr>
      <vt:lpstr>Slide 2</vt:lpstr>
      <vt:lpstr>Slide 3</vt:lpstr>
      <vt:lpstr>Fall 2008 Top Subjects</vt:lpstr>
      <vt:lpstr>Fall 2008 PDC/PDSS Cohort</vt:lpstr>
      <vt:lpstr>Fall 2008 PDC/PDSS Cohort</vt:lpstr>
      <vt:lpstr>Fall 2008 PDC/PDSS Cohort</vt:lpstr>
      <vt:lpstr>Fall 2008 PDC/PDSS Cohort</vt:lpstr>
      <vt:lpstr>Success Rate of Students Enrolled in Math 088 (Prealgebra) linked with PDC 130</vt:lpstr>
      <vt:lpstr>Persistence Rate of Students Enrolled in Math 088 (Prealgebra) linked with PDC 130</vt:lpstr>
      <vt:lpstr>Fall 2008: Who Passed?</vt:lpstr>
      <vt:lpstr>Fall 2008: Who Stayed?</vt:lpstr>
      <vt:lpstr>Fall 2008: Who Stayed?</vt:lpstr>
      <vt:lpstr>Fall 2008: Who Stayed?</vt:lpstr>
      <vt:lpstr>Fall 2008: Who Stayed?</vt:lpstr>
      <vt:lpstr>GCCCD Fall 2002: What next?</vt:lpstr>
      <vt:lpstr>GCCCD Fall 2002: What next?</vt:lpstr>
      <vt:lpstr>Fall 2009 Survey:  How helpful was PDC with choosing/confirming a major/career?*</vt:lpstr>
      <vt:lpstr>Fall 2009 Survey:  How helpful was PDC with improving your chances for success in college?</vt:lpstr>
      <vt:lpstr>Fall 2009 Survey:  How helpful was PDC with improving your chances for success in your future career?</vt:lpstr>
      <vt:lpstr>Slide 21</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the novel…</dc:title>
  <dc:creator>Office 2004 Test Drive User</dc:creator>
  <cp:lastModifiedBy>jerry.buckley</cp:lastModifiedBy>
  <cp:revision>522</cp:revision>
  <dcterms:created xsi:type="dcterms:W3CDTF">2010-01-15T22:09:43Z</dcterms:created>
  <dcterms:modified xsi:type="dcterms:W3CDTF">2010-03-30T00:34:52Z</dcterms:modified>
</cp:coreProperties>
</file>