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charts/chart20.xml" ContentType="application/vnd.openxmlformats-officedocument.drawingml.chart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4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xls" ContentType="application/vnd.ms-exce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344" r:id="rId4"/>
    <p:sldId id="362" r:id="rId5"/>
    <p:sldId id="306" r:id="rId6"/>
    <p:sldId id="307" r:id="rId7"/>
    <p:sldId id="310" r:id="rId8"/>
    <p:sldId id="316" r:id="rId9"/>
    <p:sldId id="317" r:id="rId10"/>
    <p:sldId id="313" r:id="rId11"/>
    <p:sldId id="314" r:id="rId12"/>
    <p:sldId id="361" r:id="rId13"/>
    <p:sldId id="363" r:id="rId14"/>
    <p:sldId id="347" r:id="rId15"/>
    <p:sldId id="349" r:id="rId16"/>
    <p:sldId id="351" r:id="rId17"/>
    <p:sldId id="354" r:id="rId18"/>
    <p:sldId id="355" r:id="rId19"/>
    <p:sldId id="364" r:id="rId20"/>
    <p:sldId id="359" r:id="rId21"/>
    <p:sldId id="367" r:id="rId22"/>
    <p:sldId id="360" r:id="rId23"/>
    <p:sldId id="368" r:id="rId24"/>
    <p:sldId id="346" r:id="rId25"/>
    <p:sldId id="326" r:id="rId26"/>
    <p:sldId id="327" r:id="rId27"/>
    <p:sldId id="328" r:id="rId28"/>
    <p:sldId id="330" r:id="rId29"/>
    <p:sldId id="331" r:id="rId30"/>
    <p:sldId id="343" r:id="rId31"/>
    <p:sldId id="259" r:id="rId32"/>
    <p:sldId id="265" r:id="rId33"/>
    <p:sldId id="270" r:id="rId34"/>
    <p:sldId id="271" r:id="rId35"/>
    <p:sldId id="258" r:id="rId36"/>
    <p:sldId id="345" r:id="rId37"/>
    <p:sldId id="365" r:id="rId38"/>
    <p:sldId id="366" r:id="rId39"/>
    <p:sldId id="348" r:id="rId40"/>
    <p:sldId id="352" r:id="rId41"/>
    <p:sldId id="353" r:id="rId42"/>
    <p:sldId id="356" r:id="rId43"/>
    <p:sldId id="357" r:id="rId44"/>
    <p:sldId id="358" r:id="rId4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D38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46" autoAdjust="0"/>
  </p:normalViewPr>
  <p:slideViewPr>
    <p:cSldViewPr snapToGrid="0" snapToObjects="1">
      <p:cViewPr varScale="1">
        <p:scale>
          <a:sx n="107" d="100"/>
          <a:sy n="107" d="100"/>
        </p:scale>
        <p:origin x="-8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/>
      <c:txPr>
        <a:bodyPr/>
        <a:lstStyle/>
        <a:p>
          <a:pPr>
            <a:defRPr sz="2800">
              <a:solidFill>
                <a:srgbClr val="002060"/>
              </a:solidFill>
              <a:latin typeface="Arial" pitchFamily="34" charset="0"/>
              <a:cs typeface="Arial" pitchFamily="34" charset="0"/>
            </a:defRPr>
          </a:pPr>
          <a:endParaRPr lang="en-US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Total:  4,036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  Grossmont:  2,700</c:v>
                </c:pt>
                <c:pt idx="1">
                  <c:v>  Cuyamaca:  1,336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2700</c:v>
                </c:pt>
                <c:pt idx="1">
                  <c:v>1336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txPr>
        <a:bodyPr/>
        <a:lstStyle/>
        <a:p>
          <a:pPr>
            <a:defRPr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percentStacked"/>
        <c:ser>
          <c:idx val="0"/>
          <c:order val="0"/>
          <c:tx>
            <c:strRef>
              <c:f>Sheet1!$D$1</c:f>
              <c:strCache>
                <c:ptCount val="1"/>
                <c:pt idx="0">
                  <c:v>Successful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Project Success ENGL 98 Sections</c:v>
                </c:pt>
                <c:pt idx="1">
                  <c:v>All Other ENGL 98 Sections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70.099999999999994</c:v>
                </c:pt>
                <c:pt idx="1">
                  <c:v>59.5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Successful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Project Success ENGL 98 Sections</c:v>
                </c:pt>
                <c:pt idx="1">
                  <c:v>All Other ENGL 98 Sections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12.4</c:v>
                </c:pt>
                <c:pt idx="1">
                  <c:v>19.2</c:v>
                </c:pt>
              </c:numCache>
            </c:numRef>
          </c:val>
        </c:ser>
        <c:ser>
          <c:idx val="2"/>
          <c:order val="2"/>
          <c:tx>
            <c:strRef>
              <c:f>Sheet1!$B$1</c:f>
              <c:strCache>
                <c:ptCount val="1"/>
                <c:pt idx="0">
                  <c:v>Withdrew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Project Success ENGL 98 Sections</c:v>
                </c:pt>
                <c:pt idx="1">
                  <c:v>All Other ENGL 98 Sections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17.5</c:v>
                </c:pt>
                <c:pt idx="1">
                  <c:v>21.3</c:v>
                </c:pt>
              </c:numCache>
            </c:numRef>
          </c:val>
        </c:ser>
        <c:overlap val="100"/>
        <c:axId val="122926592"/>
        <c:axId val="122928128"/>
      </c:barChart>
      <c:catAx>
        <c:axId val="12292659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2928128"/>
        <c:crosses val="autoZero"/>
        <c:auto val="1"/>
        <c:lblAlgn val="ctr"/>
        <c:lblOffset val="100"/>
      </c:catAx>
      <c:valAx>
        <c:axId val="12292812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2926592"/>
        <c:crosses val="autoZero"/>
        <c:crossBetween val="between"/>
        <c:majorUnit val="0.2"/>
      </c:valAx>
    </c:plotArea>
    <c:legend>
      <c:legendPos val="b"/>
      <c:layout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Project Success ENGL 98 Students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Arial" pitchFamily="34" charset="0"/>
                        <a:cs typeface="Arial" pitchFamily="34" charset="0"/>
                      </a:rPr>
                      <a:t>81%</a:t>
                    </a:r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Arial" pitchFamily="34" charset="0"/>
                        <a:cs typeface="Arial" pitchFamily="34" charset="0"/>
                      </a:rPr>
                      <a:t>77%</a:t>
                    </a:r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Val val="1"/>
            </c:dLbl>
            <c:numFmt formatCode="#,##0" sourceLinked="0"/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Project Success ENGL 98 Students</c:v>
                </c:pt>
                <c:pt idx="1">
                  <c:v>All Other ENGL 98 Students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81.400000000000006</c:v>
                </c:pt>
                <c:pt idx="1">
                  <c:v>76.8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Other ENGL 98 Students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61%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58%</a:t>
                    </a:r>
                    <a:endParaRPr lang="en-US" dirty="0"/>
                  </a:p>
                </c:rich>
              </c:tx>
              <c:showVal val="1"/>
            </c:dLbl>
            <c:numFmt formatCode="#,##0" sourceLinked="0"/>
            <c:showVal val="1"/>
          </c:dLbls>
          <c:cat>
            <c:strRef>
              <c:f>Sheet1!$A$2:$A$3</c:f>
              <c:strCache>
                <c:ptCount val="2"/>
                <c:pt idx="0">
                  <c:v>Project Success ENGL 98 Students</c:v>
                </c:pt>
                <c:pt idx="1">
                  <c:v>All Other ENGL 98 Students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</c:ser>
        <c:gapWidth val="100"/>
        <c:axId val="130987904"/>
        <c:axId val="130989440"/>
      </c:barChart>
      <c:catAx>
        <c:axId val="13098790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0989440"/>
        <c:crosses val="autoZero"/>
        <c:auto val="1"/>
        <c:lblAlgn val="ctr"/>
        <c:lblOffset val="100"/>
      </c:catAx>
      <c:valAx>
        <c:axId val="130989440"/>
        <c:scaling>
          <c:orientation val="minMax"/>
          <c:max val="100"/>
          <c:min val="0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0987904"/>
        <c:crosses val="autoZero"/>
        <c:crossBetween val="between"/>
        <c:majorUnit val="20"/>
        <c:minorUnit val="10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Project Success ENGL 98 Students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0"/>
                  <c:y val="-1.933681328302040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latin typeface="Arial" pitchFamily="34" charset="0"/>
                        <a:cs typeface="Arial" pitchFamily="34" charset="0"/>
                      </a:rPr>
                      <a:t>62%</a:t>
                    </a:r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6.8317977328832321E-3"/>
                  <c:y val="-4.189642877987751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latin typeface="Arial" pitchFamily="34" charset="0"/>
                        <a:cs typeface="Arial" pitchFamily="34" charset="0"/>
                      </a:rPr>
                      <a:t>52%</a:t>
                    </a:r>
                    <a:endParaRPr lang="en-US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Val val="1"/>
            </c:dLbl>
            <c:numFmt formatCode="#,##0" sourceLinked="0"/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Project Success ENGL 98 Students</c:v>
                </c:pt>
                <c:pt idx="1">
                  <c:v>All Other ENGL 98 Students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61.6</c:v>
                </c:pt>
                <c:pt idx="1">
                  <c:v>52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Other ENGL 98 Students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61%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58%</a:t>
                    </a:r>
                    <a:endParaRPr lang="en-US" dirty="0"/>
                  </a:p>
                </c:rich>
              </c:tx>
              <c:showVal val="1"/>
            </c:dLbl>
            <c:numFmt formatCode="#,##0" sourceLinked="0"/>
            <c:showVal val="1"/>
          </c:dLbls>
          <c:cat>
            <c:strRef>
              <c:f>Sheet1!$A$2:$A$3</c:f>
              <c:strCache>
                <c:ptCount val="2"/>
                <c:pt idx="0">
                  <c:v>Project Success ENGL 98 Students</c:v>
                </c:pt>
                <c:pt idx="1">
                  <c:v>All Other ENGL 98 Students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</c:ser>
        <c:gapWidth val="100"/>
        <c:axId val="123470592"/>
        <c:axId val="123472128"/>
      </c:barChart>
      <c:catAx>
        <c:axId val="12347059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3472128"/>
        <c:crosses val="autoZero"/>
        <c:auto val="1"/>
        <c:lblAlgn val="ctr"/>
        <c:lblOffset val="100"/>
      </c:catAx>
      <c:valAx>
        <c:axId val="123472128"/>
        <c:scaling>
          <c:orientation val="minMax"/>
          <c:max val="100"/>
          <c:min val="0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3470592"/>
        <c:crosses val="autoZero"/>
        <c:crossBetween val="between"/>
        <c:majorUnit val="20"/>
        <c:minorUnit val="10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Project Success ENGL 98 Students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Arial" pitchFamily="34" charset="0"/>
                        <a:cs typeface="Arial" pitchFamily="34" charset="0"/>
                      </a:rPr>
                      <a:t>42%</a:t>
                    </a:r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Arial" pitchFamily="34" charset="0"/>
                        <a:cs typeface="Arial" pitchFamily="34" charset="0"/>
                      </a:rPr>
                      <a:t>34%</a:t>
                    </a:r>
                    <a:endParaRPr lang="en-US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outEnd"/>
              <c:showVal val="1"/>
            </c:dLbl>
            <c:numFmt formatCode="#,##0" sourceLinked="0"/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Sheet1!$A$2:$A$3</c:f>
              <c:strCache>
                <c:ptCount val="2"/>
                <c:pt idx="0">
                  <c:v>Project Success ENGL 98 Students</c:v>
                </c:pt>
                <c:pt idx="1">
                  <c:v>All Other ENGL 98 Students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41.5</c:v>
                </c:pt>
                <c:pt idx="1">
                  <c:v>34.200000000000003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Other ENGL 98 Students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61%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58%</a:t>
                    </a:r>
                    <a:endParaRPr lang="en-US" dirty="0"/>
                  </a:p>
                </c:rich>
              </c:tx>
              <c:dLblPos val="outEnd"/>
              <c:showVal val="1"/>
            </c:dLbl>
            <c:numFmt formatCode="#,##0" sourceLinked="0"/>
            <c:dLblPos val="outEnd"/>
            <c:showVal val="1"/>
          </c:dLbls>
          <c:cat>
            <c:strRef>
              <c:f>Sheet1!$A$2:$A$3</c:f>
              <c:strCache>
                <c:ptCount val="2"/>
                <c:pt idx="0">
                  <c:v>Project Success ENGL 98 Students</c:v>
                </c:pt>
                <c:pt idx="1">
                  <c:v>All Other ENGL 98 Students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</c:ser>
        <c:dLbls>
          <c:showVal val="1"/>
        </c:dLbls>
        <c:gapWidth val="100"/>
        <c:axId val="123506048"/>
        <c:axId val="123602048"/>
      </c:barChart>
      <c:catAx>
        <c:axId val="12350604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3602048"/>
        <c:crosses val="autoZero"/>
        <c:auto val="1"/>
        <c:lblAlgn val="ctr"/>
        <c:lblOffset val="100"/>
      </c:catAx>
      <c:valAx>
        <c:axId val="123602048"/>
        <c:scaling>
          <c:orientation val="minMax"/>
          <c:max val="100"/>
          <c:min val="0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3506048"/>
        <c:crosses val="autoZero"/>
        <c:crossBetween val="between"/>
        <c:majorUnit val="20"/>
        <c:minorUnit val="10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Project Success ENGL 98 Students</c:v>
                </c:pt>
              </c:strCache>
            </c:strRef>
          </c:tx>
          <c:spPr>
            <a:solidFill>
              <a:schemeClr val="accent1"/>
            </a:solidFill>
          </c:spPr>
          <c:dLbls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Project Success ENGL 98 Students</c:v>
                </c:pt>
                <c:pt idx="1">
                  <c:v>All Other ENGL 98 Students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7.9000000000000015E-2</c:v>
                </c:pt>
                <c:pt idx="1">
                  <c:v>5.3000000000000005E-2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Other ENGL 98 Students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61%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58%</a:t>
                    </a:r>
                    <a:endParaRPr lang="en-US" dirty="0"/>
                  </a:p>
                </c:rich>
              </c:tx>
              <c:dLblPos val="outEnd"/>
              <c:showVal val="1"/>
            </c:dLbl>
            <c:numFmt formatCode="#,##0" sourceLinked="0"/>
            <c:dLblPos val="outEnd"/>
            <c:showVal val="1"/>
          </c:dLbls>
          <c:cat>
            <c:strRef>
              <c:f>Sheet1!$A$2:$A$3</c:f>
              <c:strCache>
                <c:ptCount val="2"/>
                <c:pt idx="0">
                  <c:v>Project Success ENGL 98 Students</c:v>
                </c:pt>
                <c:pt idx="1">
                  <c:v>All Other ENGL 98 Students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</c:ser>
        <c:dLbls>
          <c:showVal val="1"/>
        </c:dLbls>
        <c:gapWidth val="100"/>
        <c:axId val="131795200"/>
        <c:axId val="131805184"/>
      </c:barChart>
      <c:catAx>
        <c:axId val="13179520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1805184"/>
        <c:crosses val="autoZero"/>
        <c:auto val="1"/>
        <c:lblAlgn val="ctr"/>
        <c:lblOffset val="100"/>
      </c:catAx>
      <c:valAx>
        <c:axId val="131805184"/>
        <c:scaling>
          <c:orientation val="minMax"/>
          <c:max val="0.2"/>
          <c:min val="0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1795200"/>
        <c:crosses val="autoZero"/>
        <c:crossBetween val="between"/>
        <c:majorUnit val="0.05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cat>
            <c:strRef>
              <c:f>Sheet1!$A$2:$A$10</c:f>
              <c:strCache>
                <c:ptCount val="9"/>
                <c:pt idx="0">
                  <c:v>White</c:v>
                </c:pt>
                <c:pt idx="1">
                  <c:v>Unknown</c:v>
                </c:pt>
                <c:pt idx="2">
                  <c:v>Pacific Islander</c:v>
                </c:pt>
                <c:pt idx="3">
                  <c:v>Other</c:v>
                </c:pt>
                <c:pt idx="4">
                  <c:v>Native American</c:v>
                </c:pt>
                <c:pt idx="5">
                  <c:v>Hispanic</c:v>
                </c:pt>
                <c:pt idx="6">
                  <c:v>Filipino</c:v>
                </c:pt>
                <c:pt idx="7">
                  <c:v>Asian</c:v>
                </c:pt>
                <c:pt idx="8">
                  <c:v>African-American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70.3</c:v>
                </c:pt>
                <c:pt idx="1">
                  <c:v>73.8</c:v>
                </c:pt>
                <c:pt idx="2">
                  <c:v>59.6</c:v>
                </c:pt>
                <c:pt idx="3">
                  <c:v>62.2</c:v>
                </c:pt>
                <c:pt idx="4">
                  <c:v>70.400000000000006</c:v>
                </c:pt>
                <c:pt idx="5">
                  <c:v>64.900000000000006</c:v>
                </c:pt>
                <c:pt idx="6">
                  <c:v>63.2</c:v>
                </c:pt>
                <c:pt idx="7">
                  <c:v>69.8</c:v>
                </c:pt>
                <c:pt idx="8">
                  <c:v>60.5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cat>
            <c:strRef>
              <c:f>Sheet1!$A$2:$A$10</c:f>
              <c:strCache>
                <c:ptCount val="9"/>
                <c:pt idx="0">
                  <c:v>White</c:v>
                </c:pt>
                <c:pt idx="1">
                  <c:v>Unknown</c:v>
                </c:pt>
                <c:pt idx="2">
                  <c:v>Pacific Islander</c:v>
                </c:pt>
                <c:pt idx="3">
                  <c:v>Other</c:v>
                </c:pt>
                <c:pt idx="4">
                  <c:v>Native American</c:v>
                </c:pt>
                <c:pt idx="5">
                  <c:v>Hispanic</c:v>
                </c:pt>
                <c:pt idx="6">
                  <c:v>Filipino</c:v>
                </c:pt>
                <c:pt idx="7">
                  <c:v>Asian</c:v>
                </c:pt>
                <c:pt idx="8">
                  <c:v>African-American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65.7</c:v>
                </c:pt>
                <c:pt idx="1">
                  <c:v>58.2</c:v>
                </c:pt>
                <c:pt idx="2">
                  <c:v>66.400000000000006</c:v>
                </c:pt>
                <c:pt idx="3">
                  <c:v>66</c:v>
                </c:pt>
                <c:pt idx="4">
                  <c:v>45.5</c:v>
                </c:pt>
                <c:pt idx="5">
                  <c:v>57.3</c:v>
                </c:pt>
                <c:pt idx="6">
                  <c:v>62.9</c:v>
                </c:pt>
                <c:pt idx="7">
                  <c:v>73.7</c:v>
                </c:pt>
                <c:pt idx="8">
                  <c:v>66.400000000000006</c:v>
                </c:pt>
              </c:numCache>
            </c:numRef>
          </c:val>
        </c:ser>
        <c:axId val="133635456"/>
        <c:axId val="133637248"/>
      </c:barChart>
      <c:catAx>
        <c:axId val="133635456"/>
        <c:scaling>
          <c:orientation val="minMax"/>
        </c:scaling>
        <c:axPos val="l"/>
        <c:tickLblPos val="nextTo"/>
        <c:crossAx val="133637248"/>
        <c:crosses val="autoZero"/>
        <c:auto val="1"/>
        <c:lblAlgn val="ctr"/>
        <c:lblOffset val="100"/>
      </c:catAx>
      <c:valAx>
        <c:axId val="133637248"/>
        <c:scaling>
          <c:orientation val="minMax"/>
        </c:scaling>
        <c:axPos val="b"/>
        <c:majorGridlines/>
        <c:numFmt formatCode="General" sourceLinked="1"/>
        <c:tickLblPos val="nextTo"/>
        <c:crossAx val="13363545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cat>
            <c:strRef>
              <c:f>Sheet1!$A$2:$A$10</c:f>
              <c:strCache>
                <c:ptCount val="9"/>
                <c:pt idx="0">
                  <c:v>White</c:v>
                </c:pt>
                <c:pt idx="1">
                  <c:v>Unknown</c:v>
                </c:pt>
                <c:pt idx="2">
                  <c:v>Pacific Islander</c:v>
                </c:pt>
                <c:pt idx="3">
                  <c:v>Other</c:v>
                </c:pt>
                <c:pt idx="4">
                  <c:v>Native American</c:v>
                </c:pt>
                <c:pt idx="5">
                  <c:v>Hispanic</c:v>
                </c:pt>
                <c:pt idx="6">
                  <c:v>Filipino</c:v>
                </c:pt>
                <c:pt idx="7">
                  <c:v>Asian</c:v>
                </c:pt>
                <c:pt idx="8">
                  <c:v>African-American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49.5</c:v>
                </c:pt>
                <c:pt idx="1">
                  <c:v>61.7</c:v>
                </c:pt>
                <c:pt idx="2">
                  <c:v>51.4</c:v>
                </c:pt>
                <c:pt idx="3">
                  <c:v>14.3</c:v>
                </c:pt>
                <c:pt idx="4">
                  <c:v>0</c:v>
                </c:pt>
                <c:pt idx="5">
                  <c:v>39.4</c:v>
                </c:pt>
                <c:pt idx="6">
                  <c:v>47.7</c:v>
                </c:pt>
                <c:pt idx="7">
                  <c:v>61.3</c:v>
                </c:pt>
                <c:pt idx="8">
                  <c:v>25.9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cat>
            <c:strRef>
              <c:f>Sheet1!$A$2:$A$10</c:f>
              <c:strCache>
                <c:ptCount val="9"/>
                <c:pt idx="0">
                  <c:v>White</c:v>
                </c:pt>
                <c:pt idx="1">
                  <c:v>Unknown</c:v>
                </c:pt>
                <c:pt idx="2">
                  <c:v>Pacific Islander</c:v>
                </c:pt>
                <c:pt idx="3">
                  <c:v>Other</c:v>
                </c:pt>
                <c:pt idx="4">
                  <c:v>Native American</c:v>
                </c:pt>
                <c:pt idx="5">
                  <c:v>Hispanic</c:v>
                </c:pt>
                <c:pt idx="6">
                  <c:v>Filipino</c:v>
                </c:pt>
                <c:pt idx="7">
                  <c:v>Asian</c:v>
                </c:pt>
                <c:pt idx="8">
                  <c:v>African-American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41.3</c:v>
                </c:pt>
                <c:pt idx="1">
                  <c:v>20.399999999999999</c:v>
                </c:pt>
                <c:pt idx="2">
                  <c:v>23.5</c:v>
                </c:pt>
                <c:pt idx="3">
                  <c:v>74.5</c:v>
                </c:pt>
                <c:pt idx="4">
                  <c:v>0</c:v>
                </c:pt>
                <c:pt idx="5">
                  <c:v>37.5</c:v>
                </c:pt>
                <c:pt idx="6">
                  <c:v>42.1</c:v>
                </c:pt>
                <c:pt idx="7">
                  <c:v>23.7</c:v>
                </c:pt>
                <c:pt idx="8">
                  <c:v>49.4</c:v>
                </c:pt>
              </c:numCache>
            </c:numRef>
          </c:val>
        </c:ser>
        <c:axId val="133678592"/>
        <c:axId val="133680128"/>
      </c:barChart>
      <c:catAx>
        <c:axId val="133678592"/>
        <c:scaling>
          <c:orientation val="minMax"/>
        </c:scaling>
        <c:axPos val="l"/>
        <c:tickLblPos val="nextTo"/>
        <c:crossAx val="133680128"/>
        <c:crosses val="autoZero"/>
        <c:auto val="1"/>
        <c:lblAlgn val="ctr"/>
        <c:lblOffset val="100"/>
      </c:catAx>
      <c:valAx>
        <c:axId val="133680128"/>
        <c:scaling>
          <c:orientation val="minMax"/>
        </c:scaling>
        <c:axPos val="b"/>
        <c:majorGridlines/>
        <c:numFmt formatCode="General" sourceLinked="1"/>
        <c:tickLblPos val="nextTo"/>
        <c:crossAx val="1336785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cat>
            <c:strRef>
              <c:f>Sheet1!$A$2:$A$10</c:f>
              <c:strCache>
                <c:ptCount val="9"/>
                <c:pt idx="0">
                  <c:v>White</c:v>
                </c:pt>
                <c:pt idx="1">
                  <c:v>Unknown</c:v>
                </c:pt>
                <c:pt idx="2">
                  <c:v>Pacific Islander</c:v>
                </c:pt>
                <c:pt idx="3">
                  <c:v>Other</c:v>
                </c:pt>
                <c:pt idx="4">
                  <c:v>Native American</c:v>
                </c:pt>
                <c:pt idx="5">
                  <c:v>Hispanic</c:v>
                </c:pt>
                <c:pt idx="6">
                  <c:v>Filipino</c:v>
                </c:pt>
                <c:pt idx="7">
                  <c:v>Asian</c:v>
                </c:pt>
                <c:pt idx="8">
                  <c:v>African-American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64.599999999999994</c:v>
                </c:pt>
                <c:pt idx="1">
                  <c:v>60.9</c:v>
                </c:pt>
                <c:pt idx="2">
                  <c:v>65.3</c:v>
                </c:pt>
                <c:pt idx="3">
                  <c:v>67.2</c:v>
                </c:pt>
                <c:pt idx="4">
                  <c:v>0</c:v>
                </c:pt>
                <c:pt idx="5">
                  <c:v>54.4</c:v>
                </c:pt>
                <c:pt idx="6">
                  <c:v>73.099999999999994</c:v>
                </c:pt>
                <c:pt idx="7">
                  <c:v>77.599999999999994</c:v>
                </c:pt>
                <c:pt idx="8">
                  <c:v>43.9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cat>
            <c:strRef>
              <c:f>Sheet1!$A$2:$A$10</c:f>
              <c:strCache>
                <c:ptCount val="9"/>
                <c:pt idx="0">
                  <c:v>White</c:v>
                </c:pt>
                <c:pt idx="1">
                  <c:v>Unknown</c:v>
                </c:pt>
                <c:pt idx="2">
                  <c:v>Pacific Islander</c:v>
                </c:pt>
                <c:pt idx="3">
                  <c:v>Other</c:v>
                </c:pt>
                <c:pt idx="4">
                  <c:v>Native American</c:v>
                </c:pt>
                <c:pt idx="5">
                  <c:v>Hispanic</c:v>
                </c:pt>
                <c:pt idx="6">
                  <c:v>Filipino</c:v>
                </c:pt>
                <c:pt idx="7">
                  <c:v>Asian</c:v>
                </c:pt>
                <c:pt idx="8">
                  <c:v>African-American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65.3</c:v>
                </c:pt>
                <c:pt idx="1">
                  <c:v>53.1</c:v>
                </c:pt>
                <c:pt idx="2">
                  <c:v>60.7</c:v>
                </c:pt>
                <c:pt idx="3">
                  <c:v>55.7</c:v>
                </c:pt>
                <c:pt idx="4">
                  <c:v>54.8</c:v>
                </c:pt>
                <c:pt idx="5">
                  <c:v>51.7</c:v>
                </c:pt>
                <c:pt idx="6">
                  <c:v>68.400000000000006</c:v>
                </c:pt>
                <c:pt idx="7">
                  <c:v>60.6</c:v>
                </c:pt>
                <c:pt idx="8">
                  <c:v>43.9</c:v>
                </c:pt>
              </c:numCache>
            </c:numRef>
          </c:val>
        </c:ser>
        <c:axId val="133819776"/>
        <c:axId val="132535424"/>
      </c:barChart>
      <c:catAx>
        <c:axId val="133819776"/>
        <c:scaling>
          <c:orientation val="minMax"/>
        </c:scaling>
        <c:axPos val="l"/>
        <c:tickLblPos val="nextTo"/>
        <c:crossAx val="132535424"/>
        <c:crosses val="autoZero"/>
        <c:auto val="1"/>
        <c:lblAlgn val="ctr"/>
        <c:lblOffset val="100"/>
      </c:catAx>
      <c:valAx>
        <c:axId val="132535424"/>
        <c:scaling>
          <c:orientation val="minMax"/>
          <c:max val="80"/>
        </c:scaling>
        <c:axPos val="b"/>
        <c:majorGridlines/>
        <c:numFmt formatCode="General" sourceLinked="1"/>
        <c:tickLblPos val="nextTo"/>
        <c:crossAx val="1338197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cat>
            <c:strRef>
              <c:f>Sheet1!$A$2:$A$10</c:f>
              <c:strCache>
                <c:ptCount val="9"/>
                <c:pt idx="0">
                  <c:v>White</c:v>
                </c:pt>
                <c:pt idx="1">
                  <c:v>Unknown</c:v>
                </c:pt>
                <c:pt idx="2">
                  <c:v>Pacific Islander</c:v>
                </c:pt>
                <c:pt idx="3">
                  <c:v>Other</c:v>
                </c:pt>
                <c:pt idx="4">
                  <c:v>Native American</c:v>
                </c:pt>
                <c:pt idx="5">
                  <c:v>Hispanic</c:v>
                </c:pt>
                <c:pt idx="6">
                  <c:v>Filipino</c:v>
                </c:pt>
                <c:pt idx="7">
                  <c:v>Asian</c:v>
                </c:pt>
                <c:pt idx="8">
                  <c:v>African-American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68.2</c:v>
                </c:pt>
                <c:pt idx="1">
                  <c:v>71.599999999999994</c:v>
                </c:pt>
                <c:pt idx="2">
                  <c:v>0</c:v>
                </c:pt>
                <c:pt idx="3">
                  <c:v>81.400000000000006</c:v>
                </c:pt>
                <c:pt idx="4">
                  <c:v>80.599999999999994</c:v>
                </c:pt>
                <c:pt idx="5">
                  <c:v>56.7</c:v>
                </c:pt>
                <c:pt idx="6">
                  <c:v>15.4</c:v>
                </c:pt>
                <c:pt idx="7">
                  <c:v>60.9</c:v>
                </c:pt>
                <c:pt idx="8">
                  <c:v>56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cat>
            <c:strRef>
              <c:f>Sheet1!$A$2:$A$10</c:f>
              <c:strCache>
                <c:ptCount val="9"/>
                <c:pt idx="0">
                  <c:v>White</c:v>
                </c:pt>
                <c:pt idx="1">
                  <c:v>Unknown</c:v>
                </c:pt>
                <c:pt idx="2">
                  <c:v>Pacific Islander</c:v>
                </c:pt>
                <c:pt idx="3">
                  <c:v>Other</c:v>
                </c:pt>
                <c:pt idx="4">
                  <c:v>Native American</c:v>
                </c:pt>
                <c:pt idx="5">
                  <c:v>Hispanic</c:v>
                </c:pt>
                <c:pt idx="6">
                  <c:v>Filipino</c:v>
                </c:pt>
                <c:pt idx="7">
                  <c:v>Asian</c:v>
                </c:pt>
                <c:pt idx="8">
                  <c:v>African-American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67.099999999999994</c:v>
                </c:pt>
                <c:pt idx="1">
                  <c:v>29.6</c:v>
                </c:pt>
                <c:pt idx="2">
                  <c:v>82.1</c:v>
                </c:pt>
                <c:pt idx="3">
                  <c:v>64.5</c:v>
                </c:pt>
                <c:pt idx="4">
                  <c:v>0</c:v>
                </c:pt>
                <c:pt idx="5">
                  <c:v>50.8</c:v>
                </c:pt>
                <c:pt idx="6">
                  <c:v>0</c:v>
                </c:pt>
                <c:pt idx="7">
                  <c:v>88.2</c:v>
                </c:pt>
                <c:pt idx="8">
                  <c:v>57</c:v>
                </c:pt>
              </c:numCache>
            </c:numRef>
          </c:val>
        </c:ser>
        <c:axId val="134034944"/>
        <c:axId val="134036480"/>
      </c:barChart>
      <c:catAx>
        <c:axId val="134034944"/>
        <c:scaling>
          <c:orientation val="minMax"/>
        </c:scaling>
        <c:axPos val="l"/>
        <c:tickLblPos val="nextTo"/>
        <c:crossAx val="134036480"/>
        <c:crosses val="autoZero"/>
        <c:auto val="1"/>
        <c:lblAlgn val="ctr"/>
        <c:lblOffset val="100"/>
      </c:catAx>
      <c:valAx>
        <c:axId val="134036480"/>
        <c:scaling>
          <c:orientation val="minMax"/>
        </c:scaling>
        <c:axPos val="b"/>
        <c:majorGridlines/>
        <c:numFmt formatCode="General" sourceLinked="1"/>
        <c:tickLblPos val="nextTo"/>
        <c:crossAx val="13403494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cat>
            <c:strRef>
              <c:f>Sheet1!$A$2:$A$10</c:f>
              <c:strCache>
                <c:ptCount val="9"/>
                <c:pt idx="0">
                  <c:v>White</c:v>
                </c:pt>
                <c:pt idx="1">
                  <c:v>Unknown</c:v>
                </c:pt>
                <c:pt idx="2">
                  <c:v>Pacific Islander</c:v>
                </c:pt>
                <c:pt idx="3">
                  <c:v>Other</c:v>
                </c:pt>
                <c:pt idx="4">
                  <c:v>Native American</c:v>
                </c:pt>
                <c:pt idx="5">
                  <c:v>Hispanic</c:v>
                </c:pt>
                <c:pt idx="6">
                  <c:v>Filipino</c:v>
                </c:pt>
                <c:pt idx="7">
                  <c:v>Asian</c:v>
                </c:pt>
                <c:pt idx="8">
                  <c:v>African-American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55.9</c:v>
                </c:pt>
                <c:pt idx="1">
                  <c:v>35.1</c:v>
                </c:pt>
                <c:pt idx="2">
                  <c:v>59.4</c:v>
                </c:pt>
                <c:pt idx="3">
                  <c:v>56.9</c:v>
                </c:pt>
                <c:pt idx="4">
                  <c:v>0</c:v>
                </c:pt>
                <c:pt idx="5">
                  <c:v>53.6</c:v>
                </c:pt>
                <c:pt idx="6">
                  <c:v>50</c:v>
                </c:pt>
                <c:pt idx="7">
                  <c:v>100</c:v>
                </c:pt>
                <c:pt idx="8">
                  <c:v>42.6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cat>
            <c:strRef>
              <c:f>Sheet1!$A$2:$A$10</c:f>
              <c:strCache>
                <c:ptCount val="9"/>
                <c:pt idx="0">
                  <c:v>White</c:v>
                </c:pt>
                <c:pt idx="1">
                  <c:v>Unknown</c:v>
                </c:pt>
                <c:pt idx="2">
                  <c:v>Pacific Islander</c:v>
                </c:pt>
                <c:pt idx="3">
                  <c:v>Other</c:v>
                </c:pt>
                <c:pt idx="4">
                  <c:v>Native American</c:v>
                </c:pt>
                <c:pt idx="5">
                  <c:v>Hispanic</c:v>
                </c:pt>
                <c:pt idx="6">
                  <c:v>Filipino</c:v>
                </c:pt>
                <c:pt idx="7">
                  <c:v>Asian</c:v>
                </c:pt>
                <c:pt idx="8">
                  <c:v>African-American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45.2</c:v>
                </c:pt>
                <c:pt idx="1">
                  <c:v>31</c:v>
                </c:pt>
                <c:pt idx="2">
                  <c:v>36.4</c:v>
                </c:pt>
                <c:pt idx="3">
                  <c:v>50</c:v>
                </c:pt>
                <c:pt idx="4">
                  <c:v>0</c:v>
                </c:pt>
                <c:pt idx="5">
                  <c:v>36.1</c:v>
                </c:pt>
                <c:pt idx="6">
                  <c:v>0</c:v>
                </c:pt>
                <c:pt idx="7">
                  <c:v>34.5</c:v>
                </c:pt>
                <c:pt idx="8">
                  <c:v>18.399999999999999</c:v>
                </c:pt>
              </c:numCache>
            </c:numRef>
          </c:val>
        </c:ser>
        <c:axId val="134245760"/>
        <c:axId val="134259840"/>
      </c:barChart>
      <c:catAx>
        <c:axId val="134245760"/>
        <c:scaling>
          <c:orientation val="minMax"/>
        </c:scaling>
        <c:axPos val="l"/>
        <c:tickLblPos val="nextTo"/>
        <c:crossAx val="134259840"/>
        <c:crosses val="autoZero"/>
        <c:auto val="1"/>
        <c:lblAlgn val="ctr"/>
        <c:lblOffset val="100"/>
      </c:catAx>
      <c:valAx>
        <c:axId val="134259840"/>
        <c:scaling>
          <c:orientation val="minMax"/>
          <c:max val="100"/>
        </c:scaling>
        <c:axPos val="b"/>
        <c:majorGridlines/>
        <c:numFmt formatCode="General" sourceLinked="1"/>
        <c:tickLblPos val="nextTo"/>
        <c:crossAx val="13424576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Overall Success: 58%</c:v>
                </c:pt>
              </c:strCache>
            </c:strRef>
          </c:tx>
          <c:dLbls>
            <c:numFmt formatCode="#,##0" sourceLinked="0"/>
            <c:dLblPos val="outEnd"/>
            <c:showVal val="1"/>
          </c:dLbls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60.1</c:v>
                </c:pt>
                <c:pt idx="1">
                  <c:v>56.3</c:v>
                </c:pt>
              </c:numCache>
            </c:numRef>
          </c:val>
        </c:ser>
        <c:gapWidth val="100"/>
        <c:axId val="115907968"/>
        <c:axId val="115917952"/>
      </c:barChart>
      <c:catAx>
        <c:axId val="11590796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5917952"/>
        <c:crosses val="autoZero"/>
        <c:auto val="1"/>
        <c:lblAlgn val="ctr"/>
        <c:lblOffset val="100"/>
      </c:catAx>
      <c:valAx>
        <c:axId val="115917952"/>
        <c:scaling>
          <c:orientation val="minMax"/>
          <c:max val="100"/>
          <c:min val="0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5907968"/>
        <c:crosses val="autoZero"/>
        <c:crossBetween val="between"/>
        <c:majorUnit val="20"/>
        <c:minorUnit val="10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cat>
            <c:strRef>
              <c:f>Sheet1!$A$2:$A$10</c:f>
              <c:strCache>
                <c:ptCount val="9"/>
                <c:pt idx="0">
                  <c:v>White</c:v>
                </c:pt>
                <c:pt idx="1">
                  <c:v>Unknown</c:v>
                </c:pt>
                <c:pt idx="2">
                  <c:v>Pacific Islander</c:v>
                </c:pt>
                <c:pt idx="3">
                  <c:v>Other</c:v>
                </c:pt>
                <c:pt idx="4">
                  <c:v>Native American</c:v>
                </c:pt>
                <c:pt idx="5">
                  <c:v>Hispanic</c:v>
                </c:pt>
                <c:pt idx="6">
                  <c:v>Filipino</c:v>
                </c:pt>
                <c:pt idx="7">
                  <c:v>Asian</c:v>
                </c:pt>
                <c:pt idx="8">
                  <c:v>African-American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66.400000000000006</c:v>
                </c:pt>
                <c:pt idx="1">
                  <c:v>77.400000000000006</c:v>
                </c:pt>
                <c:pt idx="2">
                  <c:v>56</c:v>
                </c:pt>
                <c:pt idx="3">
                  <c:v>65</c:v>
                </c:pt>
                <c:pt idx="4">
                  <c:v>72.400000000000006</c:v>
                </c:pt>
                <c:pt idx="5">
                  <c:v>53.8</c:v>
                </c:pt>
                <c:pt idx="6">
                  <c:v>88.9</c:v>
                </c:pt>
                <c:pt idx="7">
                  <c:v>71.400000000000006</c:v>
                </c:pt>
                <c:pt idx="8">
                  <c:v>51.2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cat>
            <c:strRef>
              <c:f>Sheet1!$A$2:$A$10</c:f>
              <c:strCache>
                <c:ptCount val="9"/>
                <c:pt idx="0">
                  <c:v>White</c:v>
                </c:pt>
                <c:pt idx="1">
                  <c:v>Unknown</c:v>
                </c:pt>
                <c:pt idx="2">
                  <c:v>Pacific Islander</c:v>
                </c:pt>
                <c:pt idx="3">
                  <c:v>Other</c:v>
                </c:pt>
                <c:pt idx="4">
                  <c:v>Native American</c:v>
                </c:pt>
                <c:pt idx="5">
                  <c:v>Hispanic</c:v>
                </c:pt>
                <c:pt idx="6">
                  <c:v>Filipino</c:v>
                </c:pt>
                <c:pt idx="7">
                  <c:v>Asian</c:v>
                </c:pt>
                <c:pt idx="8">
                  <c:v>African-American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62.7</c:v>
                </c:pt>
                <c:pt idx="1">
                  <c:v>73.5</c:v>
                </c:pt>
                <c:pt idx="2">
                  <c:v>30.8</c:v>
                </c:pt>
                <c:pt idx="3">
                  <c:v>66.7</c:v>
                </c:pt>
                <c:pt idx="4">
                  <c:v>0</c:v>
                </c:pt>
                <c:pt idx="5">
                  <c:v>56.4</c:v>
                </c:pt>
                <c:pt idx="6">
                  <c:v>87.1</c:v>
                </c:pt>
                <c:pt idx="7">
                  <c:v>91.7</c:v>
                </c:pt>
                <c:pt idx="8">
                  <c:v>63</c:v>
                </c:pt>
              </c:numCache>
            </c:numRef>
          </c:val>
        </c:ser>
        <c:axId val="133916160"/>
        <c:axId val="133917696"/>
      </c:barChart>
      <c:catAx>
        <c:axId val="133916160"/>
        <c:scaling>
          <c:orientation val="minMax"/>
        </c:scaling>
        <c:axPos val="l"/>
        <c:tickLblPos val="nextTo"/>
        <c:crossAx val="133917696"/>
        <c:crosses val="autoZero"/>
        <c:auto val="1"/>
        <c:lblAlgn val="ctr"/>
        <c:lblOffset val="100"/>
      </c:catAx>
      <c:valAx>
        <c:axId val="133917696"/>
        <c:scaling>
          <c:orientation val="minMax"/>
        </c:scaling>
        <c:axPos val="b"/>
        <c:majorGridlines/>
        <c:numFmt formatCode="General" sourceLinked="1"/>
        <c:tickLblPos val="nextTo"/>
        <c:crossAx val="13391616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Overall Success: 58%</c:v>
                </c:pt>
              </c:strCache>
            </c:strRef>
          </c:tx>
          <c:dLbls>
            <c:numFmt formatCode="0" sourceLinked="0"/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Sheet1!$A$2:$A$10</c:f>
              <c:strCache>
                <c:ptCount val="9"/>
                <c:pt idx="0">
                  <c:v>White</c:v>
                </c:pt>
                <c:pt idx="1">
                  <c:v>Pacific Islander</c:v>
                </c:pt>
                <c:pt idx="2">
                  <c:v>Other</c:v>
                </c:pt>
                <c:pt idx="3">
                  <c:v>Not Reported</c:v>
                </c:pt>
                <c:pt idx="4">
                  <c:v>Native American</c:v>
                </c:pt>
                <c:pt idx="5">
                  <c:v>Hispanic</c:v>
                </c:pt>
                <c:pt idx="6">
                  <c:v>Filipino</c:v>
                </c:pt>
                <c:pt idx="7">
                  <c:v>Asian</c:v>
                </c:pt>
                <c:pt idx="8">
                  <c:v>African-American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62</c:v>
                </c:pt>
                <c:pt idx="1">
                  <c:v>53.8</c:v>
                </c:pt>
                <c:pt idx="2">
                  <c:v>57.5</c:v>
                </c:pt>
                <c:pt idx="3">
                  <c:v>59.8</c:v>
                </c:pt>
                <c:pt idx="4">
                  <c:v>52.1</c:v>
                </c:pt>
                <c:pt idx="5">
                  <c:v>53.4</c:v>
                </c:pt>
                <c:pt idx="6">
                  <c:v>60</c:v>
                </c:pt>
                <c:pt idx="7">
                  <c:v>72.3</c:v>
                </c:pt>
                <c:pt idx="8">
                  <c:v>41.2</c:v>
                </c:pt>
              </c:numCache>
            </c:numRef>
          </c:val>
        </c:ser>
        <c:axId val="106308736"/>
        <c:axId val="106310272"/>
      </c:barChart>
      <c:catAx>
        <c:axId val="106308736"/>
        <c:scaling>
          <c:orientation val="minMax"/>
        </c:scaling>
        <c:axPos val="l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6310272"/>
        <c:crosses val="autoZero"/>
        <c:auto val="1"/>
        <c:lblAlgn val="ctr"/>
        <c:lblOffset val="100"/>
      </c:catAx>
      <c:valAx>
        <c:axId val="106310272"/>
        <c:scaling>
          <c:orientation val="minMax"/>
          <c:max val="100"/>
          <c:min val="0"/>
        </c:scaling>
        <c:axPos val="b"/>
        <c:majorGridlines/>
        <c:numFmt formatCode="0" sourceLinked="0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6308736"/>
        <c:crosses val="autoZero"/>
        <c:crossBetween val="between"/>
        <c:majorUnit val="20"/>
        <c:minorUnit val="10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Course Recommendations</c:v>
                </c:pt>
              </c:strCache>
            </c:strRef>
          </c:tx>
          <c:spPr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2700000" scaled="0"/>
              <a:tileRect/>
            </a:gradFill>
          </c:spPr>
          <c:dLbls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Pre-Collegiate Math &amp; English</c:v>
                </c:pt>
                <c:pt idx="1">
                  <c:v>Pre-Collegiate English</c:v>
                </c:pt>
                <c:pt idx="2">
                  <c:v>Pre-Collegiate Math</c:v>
                </c:pt>
                <c:pt idx="3">
                  <c:v>College Level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0.20300000000000001</c:v>
                </c:pt>
                <c:pt idx="1">
                  <c:v>0.37300000000000022</c:v>
                </c:pt>
                <c:pt idx="2">
                  <c:v>6.8000000000000019E-2</c:v>
                </c:pt>
                <c:pt idx="3">
                  <c:v>0.35700000000000021</c:v>
                </c:pt>
              </c:numCache>
            </c:numRef>
          </c:val>
        </c:ser>
        <c:axId val="112536960"/>
        <c:axId val="121469952"/>
      </c:barChart>
      <c:catAx>
        <c:axId val="11253696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1469952"/>
        <c:crosses val="autoZero"/>
        <c:auto val="1"/>
        <c:lblAlgn val="ctr"/>
        <c:lblOffset val="100"/>
      </c:catAx>
      <c:valAx>
        <c:axId val="121469952"/>
        <c:scaling>
          <c:orientation val="minMax"/>
          <c:max val="0.5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2536960"/>
        <c:crosses val="autoZero"/>
        <c:crossBetween val="between"/>
        <c:majorUnit val="0.1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title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Outcomes in Pre-Collegiate English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Successful</c:v>
                </c:pt>
                <c:pt idx="1">
                  <c:v>Unsuccessful or Withdrew</c:v>
                </c:pt>
                <c:pt idx="2">
                  <c:v>Did not take English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0.38300000000000023</c:v>
                </c:pt>
                <c:pt idx="1">
                  <c:v>0.20500000000000004</c:v>
                </c:pt>
                <c:pt idx="2">
                  <c:v>0.4120000000000002</c:v>
                </c:pt>
              </c:numCache>
            </c:numRef>
          </c:val>
        </c:ser>
        <c:axId val="112480256"/>
        <c:axId val="112481792"/>
      </c:barChart>
      <c:catAx>
        <c:axId val="112480256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2481792"/>
        <c:crosses val="autoZero"/>
        <c:auto val="1"/>
        <c:lblAlgn val="ctr"/>
        <c:lblOffset val="100"/>
      </c:catAx>
      <c:valAx>
        <c:axId val="112481792"/>
        <c:scaling>
          <c:orientation val="minMax"/>
          <c:max val="0.5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2480256"/>
        <c:crosses val="autoZero"/>
        <c:crossBetween val="between"/>
        <c:majorUnit val="0.1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Successful in Pre-Collegiate English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2">
                        <a:lumMod val="20000"/>
                        <a:lumOff val="80000"/>
                      </a:schemeClr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Sheet1!$A$2:$A$4</c:f>
              <c:strCache>
                <c:ptCount val="3"/>
                <c:pt idx="0">
                  <c:v>Successful</c:v>
                </c:pt>
                <c:pt idx="1">
                  <c:v>Not Successful</c:v>
                </c:pt>
                <c:pt idx="2">
                  <c:v>Withdrew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65.7</c:v>
                </c:pt>
                <c:pt idx="1">
                  <c:v>16.5</c:v>
                </c:pt>
                <c:pt idx="2">
                  <c:v>17.7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Unsuccessful / Withdrew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2">
                        <a:lumMod val="20000"/>
                        <a:lumOff val="80000"/>
                      </a:schemeClr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Sheet1!$A$2:$A$4</c:f>
              <c:strCache>
                <c:ptCount val="3"/>
                <c:pt idx="0">
                  <c:v>Successful</c:v>
                </c:pt>
                <c:pt idx="1">
                  <c:v>Not Successful</c:v>
                </c:pt>
                <c:pt idx="2">
                  <c:v>Withdrew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41.4</c:v>
                </c:pt>
                <c:pt idx="1">
                  <c:v>23.9</c:v>
                </c:pt>
                <c:pt idx="2">
                  <c:v>34.800000000000004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Did not take English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2">
                        <a:lumMod val="20000"/>
                        <a:lumOff val="80000"/>
                      </a:schemeClr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Sheet1!$A$2:$A$4</c:f>
              <c:strCache>
                <c:ptCount val="3"/>
                <c:pt idx="0">
                  <c:v>Successful</c:v>
                </c:pt>
                <c:pt idx="1">
                  <c:v>Not Successful</c:v>
                </c:pt>
                <c:pt idx="2">
                  <c:v>Withdrew</c:v>
                </c:pt>
              </c:strCache>
            </c:strRef>
          </c:cat>
          <c:val>
            <c:numRef>
              <c:f>Sheet1!$D$2:$D$4</c:f>
              <c:numCache>
                <c:formatCode>0</c:formatCode>
                <c:ptCount val="3"/>
                <c:pt idx="0">
                  <c:v>59.2</c:v>
                </c:pt>
                <c:pt idx="1">
                  <c:v>17.3</c:v>
                </c:pt>
                <c:pt idx="2">
                  <c:v>23.5</c:v>
                </c:pt>
              </c:numCache>
            </c:numRef>
          </c:val>
        </c:ser>
        <c:axId val="112707840"/>
        <c:axId val="112717824"/>
      </c:barChart>
      <c:catAx>
        <c:axId val="112707840"/>
        <c:scaling>
          <c:orientation val="minMax"/>
        </c:scaling>
        <c:axPos val="b"/>
        <c:tickLblPos val="nextTo"/>
        <c:crossAx val="112717824"/>
        <c:crosses val="autoZero"/>
        <c:auto val="1"/>
        <c:lblAlgn val="ctr"/>
        <c:lblOffset val="100"/>
      </c:catAx>
      <c:valAx>
        <c:axId val="112717824"/>
        <c:scaling>
          <c:orientation val="minMax"/>
        </c:scaling>
        <c:axPos val="l"/>
        <c:majorGridlines/>
        <c:numFmt formatCode="#,##0" sourceLinked="0"/>
        <c:tickLblPos val="nextTo"/>
        <c:crossAx val="1127078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en-US" dirty="0"/>
              <a:t>Outcomes in Pre-Collegiate </a:t>
            </a:r>
            <a:r>
              <a:rPr lang="en-US" dirty="0" smtClean="0"/>
              <a:t>Math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Outcomes in Pre-Collegiate English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Successful</c:v>
                </c:pt>
                <c:pt idx="1">
                  <c:v>Unsuccessful or Withdrew</c:v>
                </c:pt>
                <c:pt idx="2">
                  <c:v>Did not take Math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0.21700000000000011</c:v>
                </c:pt>
                <c:pt idx="1">
                  <c:v>0.31700000000000023</c:v>
                </c:pt>
                <c:pt idx="2">
                  <c:v>0.46600000000000008</c:v>
                </c:pt>
              </c:numCache>
            </c:numRef>
          </c:val>
        </c:ser>
        <c:axId val="112749568"/>
        <c:axId val="112755456"/>
      </c:barChart>
      <c:catAx>
        <c:axId val="11274956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2755456"/>
        <c:crosses val="autoZero"/>
        <c:auto val="1"/>
        <c:lblAlgn val="ctr"/>
        <c:lblOffset val="100"/>
      </c:catAx>
      <c:valAx>
        <c:axId val="112755456"/>
        <c:scaling>
          <c:orientation val="minMax"/>
          <c:max val="0.5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2749568"/>
        <c:crosses val="autoZero"/>
        <c:crossBetween val="between"/>
        <c:majorUnit val="0.1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Successful in Pre-Collegiate Math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2">
                        <a:lumMod val="20000"/>
                        <a:lumOff val="80000"/>
                      </a:schemeClr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Sheet1!$A$2:$A$4</c:f>
              <c:strCache>
                <c:ptCount val="3"/>
                <c:pt idx="0">
                  <c:v>Successful</c:v>
                </c:pt>
                <c:pt idx="1">
                  <c:v>Not Successful</c:v>
                </c:pt>
                <c:pt idx="2">
                  <c:v>Withdrew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63.8</c:v>
                </c:pt>
                <c:pt idx="1">
                  <c:v>14.4</c:v>
                </c:pt>
                <c:pt idx="2">
                  <c:v>21.8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Unsuccessful / Withdrew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2">
                        <a:lumMod val="20000"/>
                        <a:lumOff val="80000"/>
                      </a:schemeClr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Sheet1!$A$2:$A$4</c:f>
              <c:strCache>
                <c:ptCount val="3"/>
                <c:pt idx="0">
                  <c:v>Successful</c:v>
                </c:pt>
                <c:pt idx="1">
                  <c:v>Not Successful</c:v>
                </c:pt>
                <c:pt idx="2">
                  <c:v>Withdrew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48.5</c:v>
                </c:pt>
                <c:pt idx="1">
                  <c:v>23.4</c:v>
                </c:pt>
                <c:pt idx="2">
                  <c:v>28.1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Did not take Math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2">
                        <a:lumMod val="20000"/>
                        <a:lumOff val="80000"/>
                      </a:schemeClr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Sheet1!$A$2:$A$4</c:f>
              <c:strCache>
                <c:ptCount val="3"/>
                <c:pt idx="0">
                  <c:v>Successful</c:v>
                </c:pt>
                <c:pt idx="1">
                  <c:v>Not Successful</c:v>
                </c:pt>
                <c:pt idx="2">
                  <c:v>Withdrew</c:v>
                </c:pt>
              </c:strCache>
            </c:strRef>
          </c:cat>
          <c:val>
            <c:numRef>
              <c:f>Sheet1!$D$2:$D$4</c:f>
              <c:numCache>
                <c:formatCode>0</c:formatCode>
                <c:ptCount val="3"/>
                <c:pt idx="0">
                  <c:v>63.8</c:v>
                </c:pt>
                <c:pt idx="1">
                  <c:v>15.8</c:v>
                </c:pt>
                <c:pt idx="2">
                  <c:v>20.399999999999999</c:v>
                </c:pt>
              </c:numCache>
            </c:numRef>
          </c:val>
        </c:ser>
        <c:axId val="121164160"/>
        <c:axId val="121165696"/>
      </c:barChart>
      <c:catAx>
        <c:axId val="121164160"/>
        <c:scaling>
          <c:orientation val="minMax"/>
        </c:scaling>
        <c:axPos val="b"/>
        <c:tickLblPos val="nextTo"/>
        <c:crossAx val="121165696"/>
        <c:crosses val="autoZero"/>
        <c:auto val="1"/>
        <c:lblAlgn val="ctr"/>
        <c:lblOffset val="100"/>
      </c:catAx>
      <c:valAx>
        <c:axId val="121165696"/>
        <c:scaling>
          <c:orientation val="minMax"/>
        </c:scaling>
        <c:axPos val="l"/>
        <c:majorGridlines/>
        <c:numFmt formatCode="#,##0" sourceLinked="0"/>
        <c:tickLblPos val="nextTo"/>
        <c:crossAx val="12116416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Pre-Collegiate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CD 125</c:v>
                </c:pt>
                <c:pt idx="1">
                  <c:v>HED 120</c:v>
                </c:pt>
                <c:pt idx="2">
                  <c:v>MATH 110</c:v>
                </c:pt>
                <c:pt idx="3">
                  <c:v>PSYC 120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0.37500000000000006</c:v>
                </c:pt>
                <c:pt idx="1">
                  <c:v>0.56899999999999995</c:v>
                </c:pt>
                <c:pt idx="2">
                  <c:v>0.34</c:v>
                </c:pt>
                <c:pt idx="3">
                  <c:v>0.45600000000000002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Pre-Collegiate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CD 125</c:v>
                </c:pt>
                <c:pt idx="1">
                  <c:v>HED 120</c:v>
                </c:pt>
                <c:pt idx="2">
                  <c:v>MATH 110</c:v>
                </c:pt>
                <c:pt idx="3">
                  <c:v>PSYC 120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0.4840000000000001</c:v>
                </c:pt>
                <c:pt idx="1">
                  <c:v>0.40400000000000008</c:v>
                </c:pt>
                <c:pt idx="2">
                  <c:v>0.40100000000000002</c:v>
                </c:pt>
                <c:pt idx="3">
                  <c:v>0.47400000000000003</c:v>
                </c:pt>
              </c:numCache>
            </c:numRef>
          </c:val>
        </c:ser>
        <c:axId val="128526592"/>
        <c:axId val="128888832"/>
      </c:barChart>
      <c:catAx>
        <c:axId val="128526592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8888832"/>
        <c:crosses val="autoZero"/>
        <c:auto val="1"/>
        <c:lblAlgn val="ctr"/>
        <c:lblOffset val="100"/>
      </c:catAx>
      <c:valAx>
        <c:axId val="128888832"/>
        <c:scaling>
          <c:orientation val="minMax"/>
          <c:max val="1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852659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435214E-720F-4366-AD34-0F3517D0F746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CBDDCC2-0ED6-4938-A597-1D6B9EBFC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CDF51DA-A7BD-4A26-88B3-F50E407F584A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69BA382-EC66-4D9A-869C-6B0882AED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A382-EC66-4D9A-869C-6B0882AED56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A382-EC66-4D9A-869C-6B0882AED56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A382-EC66-4D9A-869C-6B0882AED56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A382-EC66-4D9A-869C-6B0882AED56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A382-EC66-4D9A-869C-6B0882AED56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A382-EC66-4D9A-869C-6B0882AED56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A382-EC66-4D9A-869C-6B0882AED56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A382-EC66-4D9A-869C-6B0882AED56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A382-EC66-4D9A-869C-6B0882AED56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A382-EC66-4D9A-869C-6B0882AED56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A382-EC66-4D9A-869C-6B0882AED56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A382-EC66-4D9A-869C-6B0882AED56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A382-EC66-4D9A-869C-6B0882AED56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289AEA-DEEF-4659-AFEC-420872268A2A}" type="slidenum">
              <a:rPr lang="en-US" smtClean="0">
                <a:ea typeface="ＭＳ Ｐゴシック" pitchFamily="34" charset="-128"/>
              </a:rPr>
              <a:pPr/>
              <a:t>31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3774CB-0DB6-4E73-8EA6-E0CEEAD84AF5}" type="slidenum">
              <a:rPr lang="en-US" smtClean="0">
                <a:ea typeface="ＭＳ Ｐゴシック" pitchFamily="34" charset="-128"/>
              </a:rPr>
              <a:pPr/>
              <a:t>32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750DC3-D897-41F2-A5E4-9790781EC02A}" type="slidenum">
              <a:rPr lang="en-US" smtClean="0">
                <a:ea typeface="ＭＳ Ｐゴシック" pitchFamily="34" charset="-128"/>
              </a:rPr>
              <a:pPr/>
              <a:t>33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0F9C1F-3A7E-431E-866A-96C87778A0AA}" type="slidenum">
              <a:rPr lang="en-US" smtClean="0">
                <a:ea typeface="ＭＳ Ｐゴシック" pitchFamily="34" charset="-128"/>
              </a:rPr>
              <a:pPr/>
              <a:t>34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FC41FE-0E23-4988-AC48-0977634F4A6D}" type="slidenum">
              <a:rPr lang="en-US" smtClean="0">
                <a:ea typeface="ＭＳ Ｐゴシック" pitchFamily="34" charset="-128"/>
              </a:rPr>
              <a:pPr/>
              <a:t>35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A382-EC66-4D9A-869C-6B0882AED56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A382-EC66-4D9A-869C-6B0882AED56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A382-EC66-4D9A-869C-6B0882AED56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A382-EC66-4D9A-869C-6B0882AED56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A382-EC66-4D9A-869C-6B0882AED56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A382-EC66-4D9A-869C-6B0882AED56E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A382-EC66-4D9A-869C-6B0882AED56E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A382-EC66-4D9A-869C-6B0882AED56E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A382-EC66-4D9A-869C-6B0882AED56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575" y="4624668"/>
            <a:ext cx="8556625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California Leadership Alliance for Student Success</a:t>
            </a:r>
            <a:br>
              <a:rPr lang="en-US" dirty="0" smtClean="0"/>
            </a:b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4380" y="5562599"/>
            <a:ext cx="4534819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Grossmont-</a:t>
            </a:r>
            <a:r>
              <a:rPr lang="en-US" dirty="0" err="1" smtClean="0"/>
              <a:t>Cuyamaca</a:t>
            </a:r>
            <a:r>
              <a:rPr lang="en-US" dirty="0" smtClean="0"/>
              <a:t> Community College District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04380" y="6425640"/>
            <a:ext cx="1135099" cy="365125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fld id="{7072E45E-F26D-4ABE-B50B-0290C962C6C7}" type="datetimeFigureOut">
              <a:rPr lang="en-US" smtClean="0"/>
              <a:pPr/>
              <a:t>3/29/2010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69988" y="6425640"/>
            <a:ext cx="2236480" cy="365125"/>
          </a:xfrm>
        </p:spPr>
        <p:txBody>
          <a:bodyPr/>
          <a:lstStyle>
            <a:lvl1pPr algn="r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Pre-Board Discussions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E45E-F26D-4ABE-B50B-0290C962C6C7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BFB7-74DA-4B3F-8705-B46BAF812B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E45E-F26D-4ABE-B50B-0290C962C6C7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BFB7-74DA-4B3F-8705-B46BAF812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E45E-F26D-4ABE-B50B-0290C962C6C7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BFB7-74DA-4B3F-8705-B46BAF812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072E45E-F26D-4ABE-B50B-0290C962C6C7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072E45E-F26D-4ABE-B50B-0290C962C6C7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BFB7-74DA-4B3F-8705-B46BAF812B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E45E-F26D-4ABE-B50B-0290C962C6C7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BFB7-74DA-4B3F-8705-B46BAF812B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2E45E-F26D-4ABE-B50B-0290C962C6C7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BFB7-74DA-4B3F-8705-B46BAF812B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2E45E-F26D-4ABE-B50B-0290C962C6C7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BFB7-74DA-4B3F-8705-B46BAF812B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072E45E-F26D-4ABE-B50B-0290C962C6C7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BFB7-74DA-4B3F-8705-B46BAF812B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E45E-F26D-4ABE-B50B-0290C962C6C7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BFB7-74DA-4B3F-8705-B46BAF812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California Leadership Alliance for </a:t>
            </a:r>
            <a:br>
              <a:rPr lang="en-US" dirty="0" smtClean="0"/>
            </a:br>
            <a:r>
              <a:rPr lang="en-US" dirty="0" smtClean="0"/>
              <a:t>Student Success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E45E-F26D-4ABE-B50B-0290C962C6C7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BFB7-74DA-4B3F-8705-B46BAF812B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E45E-F26D-4ABE-B50B-0290C962C6C7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BFB7-74DA-4B3F-8705-B46BAF812B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E45E-F26D-4ABE-B50B-0290C962C6C7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BFB7-74DA-4B3F-8705-B46BAF812B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7072E45E-F26D-4ABE-B50B-0290C962C6C7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072E45E-F26D-4ABE-B50B-0290C962C6C7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FA54BFB7-74DA-4B3F-8705-B46BAF812B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E45E-F26D-4ABE-B50B-0290C962C6C7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BFB7-74DA-4B3F-8705-B46BAF812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E45E-F26D-4ABE-B50B-0290C962C6C7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BFB7-74DA-4B3F-8705-B46BAF812B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E45E-F26D-4ABE-B50B-0290C962C6C7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FA54BFB7-74DA-4B3F-8705-B46BAF812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E45E-F26D-4ABE-B50B-0290C962C6C7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BFB7-74DA-4B3F-8705-B46BAF812B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72E45E-F26D-4ABE-B50B-0290C962C6C7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FA54BFB7-74DA-4B3F-8705-B46BAF812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</p:sldLayoutIdLst>
  <p:transition spd="med">
    <p:fade thruBlk="1"/>
  </p:transition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jpe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tiff"/><Relationship Id="rId4" Type="http://schemas.openxmlformats.org/officeDocument/2006/relationships/oleObject" Target="../embeddings/Microsoft_Office_Excel_97-2003_Worksheet1.xls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jpeg"/><Relationship Id="rId4" Type="http://schemas.openxmlformats.org/officeDocument/2006/relationships/oleObject" Target="../embeddings/Microsoft_Office_Excel_97-2003_Worksheet3.xls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0.png"/><Relationship Id="rId4" Type="http://schemas.openxmlformats.org/officeDocument/2006/relationships/oleObject" Target="../embeddings/Microsoft_Office_Excel_97-2003_Worksheet4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tiff"/><Relationship Id="rId4" Type="http://schemas.openxmlformats.org/officeDocument/2006/relationships/oleObject" Target="../embeddings/Microsoft_Office_Excel_97-2003_Worksheet5.xls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GCCCD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194" y="5707652"/>
            <a:ext cx="3039006" cy="898138"/>
          </a:xfrm>
          <a:prstGeom prst="rect">
            <a:avLst/>
          </a:prstGeom>
          <a:ln>
            <a:solidFill>
              <a:schemeClr val="accent2">
                <a:lumMod val="90000"/>
                <a:lumOff val="10000"/>
              </a:schemeClr>
            </a:solidFill>
          </a:ln>
        </p:spPr>
      </p:pic>
      <p:pic>
        <p:nvPicPr>
          <p:cNvPr id="35" name="Picture 34" descr="Pic_17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15" y="1509940"/>
            <a:ext cx="3866636" cy="2746268"/>
          </a:xfrm>
          <a:prstGeom prst="rect">
            <a:avLst/>
          </a:prstGeom>
          <a:ln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36" descr="Pic_19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2999" y="2570224"/>
            <a:ext cx="1734733" cy="166202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Picture 37" descr="Pic_4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4787" y="384548"/>
            <a:ext cx="1459185" cy="174160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" name="Picture 40" descr="Pic_18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6335" y="420494"/>
            <a:ext cx="1900030" cy="167161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3" name="TextBox 42"/>
          <p:cNvSpPr txBox="1"/>
          <p:nvPr/>
        </p:nvSpPr>
        <p:spPr>
          <a:xfrm>
            <a:off x="1348795" y="528332"/>
            <a:ext cx="2197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CLASS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4" name="Title 30"/>
          <p:cNvSpPr>
            <a:spLocks noGrp="1"/>
          </p:cNvSpPr>
          <p:nvPr>
            <p:ph type="ctrTitle"/>
          </p:nvPr>
        </p:nvSpPr>
        <p:spPr>
          <a:xfrm>
            <a:off x="151949" y="4699770"/>
            <a:ext cx="8861425" cy="629533"/>
          </a:xfrm>
        </p:spPr>
        <p:txBody>
          <a:bodyPr>
            <a:noAutofit/>
          </a:bodyPr>
          <a:lstStyle/>
          <a:p>
            <a:r>
              <a:rPr lang="en-US" b="1" dirty="0" smtClean="0"/>
              <a:t>California Leadership Alliance for Student Success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45" name="Picture 44" descr="Pic_24.tif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8216" y="2472095"/>
            <a:ext cx="1751071" cy="1846367"/>
          </a:xfrm>
          <a:prstGeom prst="rect">
            <a:avLst/>
          </a:prstGeom>
          <a:solidFill>
            <a:schemeClr val="accent2">
              <a:lumMod val="25000"/>
              <a:lumOff val="75000"/>
              <a:alpha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3916961" y="1493005"/>
            <a:ext cx="430887" cy="2800766"/>
          </a:xfrm>
          <a:prstGeom prst="rect">
            <a:avLst/>
          </a:prstGeom>
          <a:noFill/>
        </p:spPr>
        <p:txBody>
          <a:bodyPr vert="wordArtVert" wrap="square" rtlCol="0" anchor="ctr" anchorCtr="0">
            <a:noAutofit/>
          </a:bodyPr>
          <a:lstStyle/>
          <a:p>
            <a:pPr algn="ctr"/>
            <a:r>
              <a:rPr lang="en-US" sz="1100" b="1" dirty="0" smtClean="0">
                <a:latin typeface="Arial"/>
                <a:cs typeface="Arial"/>
              </a:rPr>
              <a:t>D</a:t>
            </a:r>
            <a:r>
              <a:rPr lang="en-US" sz="400" b="1" dirty="0" smtClean="0">
                <a:latin typeface="Arial"/>
                <a:cs typeface="Arial"/>
              </a:rPr>
              <a:t> </a:t>
            </a:r>
            <a:r>
              <a:rPr lang="en-US" sz="1100" b="1" dirty="0" smtClean="0">
                <a:latin typeface="Arial"/>
                <a:cs typeface="Arial"/>
              </a:rPr>
              <a:t>I</a:t>
            </a:r>
            <a:r>
              <a:rPr lang="en-US" sz="400" b="1" dirty="0" smtClean="0">
                <a:latin typeface="Arial"/>
                <a:cs typeface="Arial"/>
              </a:rPr>
              <a:t> </a:t>
            </a:r>
            <a:r>
              <a:rPr lang="en-US" sz="1100" b="1" dirty="0" smtClean="0">
                <a:latin typeface="Arial"/>
                <a:cs typeface="Arial"/>
              </a:rPr>
              <a:t>S</a:t>
            </a:r>
            <a:r>
              <a:rPr lang="en-US" sz="400" b="1" dirty="0" smtClean="0">
                <a:latin typeface="Arial"/>
                <a:cs typeface="Arial"/>
              </a:rPr>
              <a:t> </a:t>
            </a:r>
            <a:r>
              <a:rPr lang="en-US" sz="1100" b="1" dirty="0" smtClean="0">
                <a:latin typeface="Arial"/>
                <a:cs typeface="Arial"/>
              </a:rPr>
              <a:t>C</a:t>
            </a:r>
            <a:r>
              <a:rPr lang="en-US" sz="400" b="1" dirty="0" smtClean="0">
                <a:latin typeface="Arial"/>
                <a:cs typeface="Arial"/>
              </a:rPr>
              <a:t> </a:t>
            </a:r>
            <a:r>
              <a:rPr lang="en-US" sz="1100" b="1" dirty="0" smtClean="0">
                <a:latin typeface="Arial"/>
                <a:cs typeface="Arial"/>
              </a:rPr>
              <a:t>U</a:t>
            </a:r>
            <a:r>
              <a:rPr lang="en-US" sz="400" b="1" dirty="0" smtClean="0">
                <a:latin typeface="Arial"/>
                <a:cs typeface="Arial"/>
              </a:rPr>
              <a:t> </a:t>
            </a:r>
            <a:r>
              <a:rPr lang="en-US" sz="1100" b="1" dirty="0" smtClean="0">
                <a:latin typeface="Arial"/>
                <a:cs typeface="Arial"/>
              </a:rPr>
              <a:t>S</a:t>
            </a:r>
            <a:r>
              <a:rPr lang="en-US" sz="400" b="1" dirty="0" smtClean="0">
                <a:latin typeface="Arial"/>
                <a:cs typeface="Arial"/>
              </a:rPr>
              <a:t> </a:t>
            </a:r>
            <a:r>
              <a:rPr lang="en-US" sz="1100" b="1" dirty="0" smtClean="0">
                <a:latin typeface="Arial"/>
                <a:cs typeface="Arial"/>
              </a:rPr>
              <a:t>S</a:t>
            </a:r>
            <a:r>
              <a:rPr lang="en-US" sz="400" b="1" dirty="0" smtClean="0">
                <a:latin typeface="Arial"/>
                <a:cs typeface="Arial"/>
              </a:rPr>
              <a:t> </a:t>
            </a:r>
            <a:r>
              <a:rPr lang="en-US" sz="1100" b="1" dirty="0" smtClean="0">
                <a:latin typeface="Arial"/>
                <a:cs typeface="Arial"/>
              </a:rPr>
              <a:t>I</a:t>
            </a:r>
            <a:r>
              <a:rPr lang="en-US" sz="400" b="1" dirty="0" smtClean="0">
                <a:latin typeface="Arial"/>
                <a:cs typeface="Arial"/>
              </a:rPr>
              <a:t> </a:t>
            </a:r>
            <a:r>
              <a:rPr lang="en-US" sz="1100" b="1" dirty="0" smtClean="0">
                <a:latin typeface="Arial"/>
                <a:cs typeface="Arial"/>
              </a:rPr>
              <a:t>O</a:t>
            </a:r>
            <a:r>
              <a:rPr lang="en-US" sz="400" b="1" dirty="0" smtClean="0">
                <a:latin typeface="Arial"/>
                <a:cs typeface="Arial"/>
              </a:rPr>
              <a:t> </a:t>
            </a:r>
            <a:r>
              <a:rPr lang="en-US" sz="1100" b="1" dirty="0" smtClean="0">
                <a:latin typeface="Arial"/>
                <a:cs typeface="Arial"/>
              </a:rPr>
              <a:t>N</a:t>
            </a:r>
            <a:r>
              <a:rPr lang="en-US" sz="400" b="1" dirty="0" smtClean="0">
                <a:latin typeface="Arial"/>
                <a:cs typeface="Arial"/>
              </a:rPr>
              <a:t> </a:t>
            </a:r>
            <a:r>
              <a:rPr lang="en-US" sz="1100" b="1" dirty="0" smtClean="0">
                <a:latin typeface="Arial"/>
                <a:cs typeface="Arial"/>
              </a:rPr>
              <a:t>S</a:t>
            </a:r>
            <a:endParaRPr lang="en-US" sz="1100" b="1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819" y="5191430"/>
            <a:ext cx="5764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Happens to our Basic Skills Students?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February 2010</a:t>
            </a:r>
            <a:endParaRPr lang="en-US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Documents and Settings\Jerry Buckley\Local Settings\Temporary Internet Files\Content.IE5\ODP6Q68E\MPj0442214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867335"/>
            <a:ext cx="7086600" cy="731838"/>
          </a:xfrm>
        </p:spPr>
        <p:txBody>
          <a:bodyPr/>
          <a:lstStyle/>
          <a:p>
            <a:r>
              <a:rPr lang="en-US" dirty="0" smtClean="0"/>
              <a:t> Fall 2006</a:t>
            </a:r>
            <a:br>
              <a:rPr lang="en-US" dirty="0" smtClean="0"/>
            </a:br>
            <a:r>
              <a:rPr lang="en-US" sz="4800" i="1" dirty="0" smtClean="0"/>
              <a:t>“</a:t>
            </a:r>
            <a:r>
              <a:rPr lang="en-US" sz="3200" i="1" dirty="0" smtClean="0"/>
              <a:t>The Beginning”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74" y="2266950"/>
            <a:ext cx="7086600" cy="452596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Assessing our students skills…</a:t>
            </a:r>
          </a:p>
          <a:p>
            <a:pPr>
              <a:buNone/>
            </a:pPr>
            <a:endParaRPr lang="en-US" sz="100" dirty="0" smtClean="0"/>
          </a:p>
          <a:p>
            <a:pPr lvl="1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3,300 students participated in assessment</a:t>
            </a:r>
          </a:p>
          <a:p>
            <a:pPr lvl="1">
              <a:buNone/>
            </a:pPr>
            <a:endPara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36% were college ready</a:t>
            </a:r>
          </a:p>
          <a:p>
            <a:pPr lvl="1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64% at pre-collegiate skill level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Jerry Buckley\Local Settings\Temporary Internet Files\Content.IE5\EW8EGV66\MPj0439461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4909"/>
            <a:ext cx="9144000" cy="7027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4910"/>
            <a:ext cx="9144000" cy="2294709"/>
          </a:xfrm>
          <a:solidFill>
            <a:schemeClr val="accent1">
              <a:lumMod val="40000"/>
              <a:lumOff val="60000"/>
              <a:alpha val="80000"/>
            </a:schemeClr>
          </a:solidFill>
        </p:spPr>
        <p:txBody>
          <a:bodyPr/>
          <a:lstStyle/>
          <a:p>
            <a:r>
              <a:rPr lang="en-US" sz="1200" dirty="0" smtClean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Fall 2006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4800" i="1" dirty="0" smtClean="0">
                <a:solidFill>
                  <a:schemeClr val="tx1"/>
                </a:solidFill>
              </a:rPr>
              <a:t>“</a:t>
            </a:r>
            <a:r>
              <a:rPr lang="en-US" sz="3600" i="1" dirty="0" smtClean="0">
                <a:solidFill>
                  <a:schemeClr val="tx1"/>
                </a:solidFill>
              </a:rPr>
              <a:t>The Beginning”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5686635"/>
          </a:xfrm>
          <a:solidFill>
            <a:schemeClr val="accent1">
              <a:lumMod val="40000"/>
              <a:lumOff val="60000"/>
              <a:alpha val="80000"/>
            </a:schemeClr>
          </a:solidFill>
        </p:spPr>
        <p:txBody>
          <a:bodyPr/>
          <a:lstStyle/>
          <a:p>
            <a:pPr lvl="1"/>
            <a:r>
              <a:rPr lang="en-US" sz="3200" b="1" i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What basic skills classes were taken?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Pre-collegiate students:</a:t>
            </a:r>
            <a:endParaRPr lang="en-US" sz="28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sz="2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	63%</a:t>
            </a:r>
            <a:r>
              <a:rPr lang="en-US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took at least one recommended course</a:t>
            </a:r>
          </a:p>
          <a:p>
            <a:pPr lvl="1">
              <a:buNone/>
            </a:pPr>
            <a:r>
              <a:rPr lang="en-US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  <a:r>
              <a:rPr lang="en-US" sz="2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37% </a:t>
            </a:r>
            <a:r>
              <a:rPr lang="en-US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took no recommended courses</a:t>
            </a:r>
            <a:endParaRPr lang="en-US" sz="28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II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52750" y="5562599"/>
            <a:ext cx="5886449" cy="748553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What Happens to our Basic Skills Students?</a:t>
            </a:r>
            <a:endParaRPr lang="en-US" sz="2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Participation Time…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581150"/>
            <a:ext cx="7556313" cy="4144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would you expect to see from our students regarding:</a:t>
            </a:r>
          </a:p>
          <a:p>
            <a:pPr lvl="1"/>
            <a:r>
              <a:rPr lang="en-US" sz="2000" dirty="0" smtClean="0"/>
              <a:t>Assessment into Math &amp; English courses?</a:t>
            </a:r>
          </a:p>
          <a:p>
            <a:pPr lvl="1"/>
            <a:r>
              <a:rPr lang="en-US" sz="2000" dirty="0" smtClean="0"/>
              <a:t>Success rates in these pre-collegiate classes?</a:t>
            </a:r>
          </a:p>
          <a:p>
            <a:pPr lvl="1"/>
            <a:r>
              <a:rPr lang="en-US" sz="2000" dirty="0" smtClean="0"/>
              <a:t>Achievement in later courses compared to students who do not take pre-collegiate courses?  </a:t>
            </a:r>
            <a:endParaRPr lang="en-US" sz="2000" dirty="0"/>
          </a:p>
        </p:txBody>
      </p:sp>
      <p:pic>
        <p:nvPicPr>
          <p:cNvPr id="166914" name="Picture 2" descr="C:\Documents and Settings\Jerry Buckley\Local Settings\Temporary Internet Files\Content.IE5\U66SBT1R\MPj0443315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1574" y="4215142"/>
            <a:ext cx="2976563" cy="1980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2006 Cohort</a:t>
            </a:r>
            <a:br>
              <a:rPr lang="en-US" dirty="0" smtClean="0"/>
            </a:br>
            <a:r>
              <a:rPr lang="en-US" dirty="0" smtClean="0"/>
              <a:t>Student Assessment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8287" y="2019300"/>
          <a:ext cx="7556500" cy="414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7300" y="6164263"/>
            <a:ext cx="672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3,300 students  were assessed district-wide for Fall 2006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Pic_2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701" y="255331"/>
            <a:ext cx="2936732" cy="1706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2006 Cohort</a:t>
            </a:r>
            <a:br>
              <a:rPr lang="en-US" dirty="0" smtClean="0"/>
            </a:br>
            <a:r>
              <a:rPr lang="en-US" dirty="0" smtClean="0"/>
              <a:t>Pre-Collegiate English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8287" y="2019300"/>
          <a:ext cx="7556500" cy="414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6183313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1,808 students  assessed into pre-collegiate English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Pic_11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037" y="200025"/>
            <a:ext cx="1943100" cy="181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Subsequent Term Success Rates</a:t>
            </a:r>
            <a:br>
              <a:rPr lang="en-US" dirty="0" smtClean="0"/>
            </a:br>
            <a:r>
              <a:rPr lang="en-US" sz="2800" dirty="0" smtClean="0"/>
              <a:t>Spring 2007 – Spring 2009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8475" y="1981200"/>
          <a:ext cx="8398390" cy="414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9050" y="6183313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17,449 district-wide enrollments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92263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Outcomes by Percentage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Pic_12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8065" y="161925"/>
            <a:ext cx="1885950" cy="181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Fall 2006 Cohort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Pre-Collegiate Math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8287" y="2019300"/>
          <a:ext cx="7556500" cy="414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6183313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849 students  assessed into pre-collegiate Math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Pic_24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861" y="179295"/>
            <a:ext cx="1745038" cy="1840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Subsequent Term Success Rates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Spring 2007 – Spring 2009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8475" y="1981200"/>
          <a:ext cx="8398390" cy="414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9050" y="6183313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7,034 district-wide enrollments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92263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Outcomes by Percentage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Pic_8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51" y="254375"/>
            <a:ext cx="2200274" cy="162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Courses do Students Take?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Pre-Collegiate Students</a:t>
            </a:r>
          </a:p>
          <a:p>
            <a:r>
              <a:rPr lang="en-US" sz="2800" dirty="0" smtClean="0"/>
              <a:t> Not Pre-Collegiate Students</a:t>
            </a:r>
            <a:endParaRPr lang="en-US" sz="2800" dirty="0"/>
          </a:p>
        </p:txBody>
      </p:sp>
      <p:pic>
        <p:nvPicPr>
          <p:cNvPr id="167938" name="Picture 2" descr="C:\Documents and Settings\Jerry Buckley\Local Settings\Temporary Internet Files\Content.IE5\EW8EGV66\MPj0443256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6337" y="3448049"/>
            <a:ext cx="3223321" cy="294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Discussions about Student Success</a:t>
            </a:r>
            <a:br>
              <a:rPr lang="en-US" dirty="0" smtClean="0"/>
            </a:br>
            <a:r>
              <a:rPr lang="en-US" sz="2800" i="1" dirty="0" smtClean="0"/>
              <a:t>Today’s Agenda: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97876" cy="4144963"/>
          </a:xfrm>
        </p:spPr>
        <p:txBody>
          <a:bodyPr/>
          <a:lstStyle/>
          <a:p>
            <a:r>
              <a:rPr lang="en-US" dirty="0" smtClean="0"/>
              <a:t>Part I – Review our cohort – What have we learned so far?</a:t>
            </a:r>
          </a:p>
          <a:p>
            <a:r>
              <a:rPr lang="en-US" dirty="0" smtClean="0"/>
              <a:t>Part II – What happens to our basic skills students?</a:t>
            </a:r>
          </a:p>
          <a:p>
            <a:r>
              <a:rPr lang="en-US" dirty="0" smtClean="0"/>
              <a:t>Part III – Reviewing “Project Success”</a:t>
            </a:r>
          </a:p>
          <a:p>
            <a:r>
              <a:rPr lang="en-US" dirty="0" smtClean="0"/>
              <a:t>Part IV - Reviewing Personal Development Counseling</a:t>
            </a:r>
          </a:p>
          <a:p>
            <a:r>
              <a:rPr lang="en-US" dirty="0" smtClean="0"/>
              <a:t>Part V – What’s working?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2006 - Top Ten Courses taken by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Pre-Collegiate Students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46075" y="1809750"/>
          <a:ext cx="75565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4725"/>
                <a:gridCol w="15017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Students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English 098 – English Fundamentals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Math 090 – Elementary Algebra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English 098R – Reading Fundamentals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English 090 – Basic English Skills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  <a:r>
                        <a:rPr lang="en-US" baseline="0" dirty="0" smtClean="0"/>
                        <a:t> 103 – Intermediate Algebra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English 090R – Reading Skills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Math 088 –  Pre-Algebra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dirty="0" smtClean="0"/>
                        <a:t> Math 110- Intermediate Algebra for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Bus/Math/Science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dirty="0" smtClean="0"/>
                        <a:t> PDC</a:t>
                      </a:r>
                      <a:r>
                        <a:rPr lang="en-US" baseline="0" dirty="0" smtClean="0"/>
                        <a:t> 124 – Lifelong Success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dirty="0" smtClean="0"/>
                        <a:t> Psychology</a:t>
                      </a:r>
                      <a:r>
                        <a:rPr lang="en-US" baseline="0" dirty="0" smtClean="0"/>
                        <a:t> 120 – Introductory Psychology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dirty="0" smtClean="0"/>
                        <a:t> CD</a:t>
                      </a:r>
                      <a:r>
                        <a:rPr lang="en-US" baseline="0" dirty="0" smtClean="0"/>
                        <a:t> 125 – Child Growth &amp;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dirty="0" smtClean="0"/>
                        <a:t> HED</a:t>
                      </a:r>
                      <a:r>
                        <a:rPr lang="en-US" baseline="0" dirty="0" smtClean="0"/>
                        <a:t> 120 – Personal Health &amp; Lifestyles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Success Rates for Pre-Collegiate Students </a:t>
            </a:r>
            <a:br>
              <a:rPr lang="en-US" sz="2800" dirty="0" smtClean="0"/>
            </a:br>
            <a:r>
              <a:rPr lang="en-US" sz="2800" dirty="0" smtClean="0"/>
              <a:t>in Degree or Transfer Courses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8475" y="1981200"/>
          <a:ext cx="7556500" cy="414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2006 - Top Ten Courses taken by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“Not Pre-Collegiate Students”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46075" y="1809750"/>
          <a:ext cx="75565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4725"/>
                <a:gridCol w="15017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Students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English 110 – English Composition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Psychology</a:t>
                      </a:r>
                      <a:r>
                        <a:rPr lang="en-US" baseline="0" dirty="0" smtClean="0"/>
                        <a:t> 120 – Introductory Psychology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Math 110 – Intermediate Algebra for Bus/Math/Science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  <a:r>
                        <a:rPr lang="en-US" baseline="0" dirty="0" smtClean="0"/>
                        <a:t> 103 – Intermediate Algebra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English 120 – College Composition &amp; Reading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CD</a:t>
                      </a:r>
                      <a:r>
                        <a:rPr lang="en-US" baseline="0" dirty="0" smtClean="0"/>
                        <a:t> 125 – Child Growth &amp; Development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SOC</a:t>
                      </a:r>
                      <a:r>
                        <a:rPr lang="en-US" baseline="0" dirty="0" smtClean="0"/>
                        <a:t> 120 – Introductory Sociology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PDC</a:t>
                      </a:r>
                      <a:r>
                        <a:rPr lang="en-US" baseline="0" dirty="0" smtClean="0"/>
                        <a:t> 124 – Lifelong Success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SPAN 120 – Spanish</a:t>
                      </a:r>
                      <a:r>
                        <a:rPr lang="en-US" baseline="0" dirty="0" smtClean="0"/>
                        <a:t>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HED</a:t>
                      </a:r>
                      <a:r>
                        <a:rPr lang="en-US" baseline="0" dirty="0" smtClean="0"/>
                        <a:t> 120 – Personal Health &amp; Lifestyles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 120 – Interpersonal Communication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 122 – Public Speaking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Pre-Collegiate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What are we doing to help students have a better chance at success?...</a:t>
            </a:r>
            <a:endParaRPr lang="en-US" sz="2800" dirty="0"/>
          </a:p>
        </p:txBody>
      </p:sp>
      <p:pic>
        <p:nvPicPr>
          <p:cNvPr id="5" name="Picture 4" descr="Pic_14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337" y="3848100"/>
            <a:ext cx="2981325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III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Reviewing Project Success</a:t>
            </a:r>
            <a:endParaRPr lang="en-US" sz="2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74" y="678301"/>
            <a:ext cx="7086600" cy="97751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Fall 2006: Who Passed?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186184"/>
            <a:ext cx="7086600" cy="4939979"/>
          </a:xfrm>
        </p:spPr>
        <p:txBody>
          <a:bodyPr>
            <a:normAutofit/>
          </a:bodyPr>
          <a:lstStyle/>
          <a:p>
            <a:r>
              <a:rPr lang="en-US" sz="2000" i="1" dirty="0" smtClean="0">
                <a:solidFill>
                  <a:schemeClr val="tx1"/>
                </a:solidFill>
              </a:rPr>
              <a:t>“What were students’ success rates in English 98?”</a:t>
            </a:r>
            <a:r>
              <a:rPr lang="en-US" sz="4000" i="1" dirty="0" smtClean="0">
                <a:solidFill>
                  <a:schemeClr val="tx1"/>
                </a:solidFill>
              </a:rPr>
              <a:t> 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hart 10"/>
          <p:cNvGraphicFramePr/>
          <p:nvPr/>
        </p:nvGraphicFramePr>
        <p:xfrm>
          <a:off x="987565" y="203661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 descr="Pic_25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0" y="456164"/>
            <a:ext cx="1714500" cy="179559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74" y="678301"/>
            <a:ext cx="7086600" cy="97751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Fall 2006: Who Stayed?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074" y="1243334"/>
            <a:ext cx="7086600" cy="4939979"/>
          </a:xfrm>
        </p:spPr>
        <p:txBody>
          <a:bodyPr>
            <a:normAutofit/>
          </a:bodyPr>
          <a:lstStyle/>
          <a:p>
            <a:r>
              <a:rPr lang="en-US" sz="2000" i="1" dirty="0" smtClean="0">
                <a:solidFill>
                  <a:schemeClr val="tx1"/>
                </a:solidFill>
              </a:rPr>
              <a:t>“Did students persist to Spring 2007*?”</a:t>
            </a:r>
            <a:r>
              <a:rPr lang="en-US" sz="4000" i="1" dirty="0" smtClean="0">
                <a:solidFill>
                  <a:schemeClr val="tx1"/>
                </a:solidFill>
              </a:rPr>
              <a:t> 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987565" y="2036618"/>
          <a:ext cx="5576863" cy="394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17042" y="5977289"/>
            <a:ext cx="49473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*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Percent of all Fall 2006 English 98 students who persisted to Spring 2007.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Pic_7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725" y="350693"/>
            <a:ext cx="18192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74" y="678301"/>
            <a:ext cx="7086600" cy="97751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Fall 2006: Who Stayed?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124" y="1243334"/>
            <a:ext cx="7086600" cy="4939979"/>
          </a:xfrm>
        </p:spPr>
        <p:txBody>
          <a:bodyPr>
            <a:normAutofit/>
          </a:bodyPr>
          <a:lstStyle/>
          <a:p>
            <a:r>
              <a:rPr lang="en-US" sz="2000" i="1" dirty="0" smtClean="0">
                <a:solidFill>
                  <a:schemeClr val="tx1"/>
                </a:solidFill>
              </a:rPr>
              <a:t>“Did students persist to Fall 2007*?”</a:t>
            </a:r>
            <a:r>
              <a:rPr lang="en-US" sz="4000" i="1" dirty="0" smtClean="0">
                <a:solidFill>
                  <a:schemeClr val="tx1"/>
                </a:solidFill>
              </a:rPr>
              <a:t> </a:t>
            </a:r>
            <a:endParaRPr lang="en-US" sz="2000" i="1" dirty="0" smtClean="0">
              <a:solidFill>
                <a:schemeClr val="tx1"/>
              </a:solidFill>
            </a:endParaRPr>
          </a:p>
          <a:p>
            <a:endParaRPr lang="en-US" sz="2000" i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987565" y="2036618"/>
          <a:ext cx="5576863" cy="394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00907" y="6126163"/>
            <a:ext cx="51175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* Percent of all Fall 2006 English 98 students who persisted to Fall 2007.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Pic_13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700" y="333696"/>
            <a:ext cx="2019300" cy="181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74" y="678301"/>
            <a:ext cx="7086600" cy="97751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Fall 2006: What next?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186184"/>
            <a:ext cx="7086600" cy="4939979"/>
          </a:xfrm>
        </p:spPr>
        <p:txBody>
          <a:bodyPr>
            <a:normAutofit/>
          </a:bodyPr>
          <a:lstStyle/>
          <a:p>
            <a:r>
              <a:rPr lang="en-US" sz="2000" i="1" dirty="0" smtClean="0">
                <a:solidFill>
                  <a:schemeClr val="tx1"/>
                </a:solidFill>
              </a:rPr>
              <a:t>“Did students continue to English 120*?”</a:t>
            </a:r>
            <a:r>
              <a:rPr lang="en-US" sz="4000" i="1" dirty="0" smtClean="0">
                <a:solidFill>
                  <a:schemeClr val="tx1"/>
                </a:solidFill>
              </a:rPr>
              <a:t> 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987565" y="2036618"/>
          <a:ext cx="5576863" cy="394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9624" y="6126163"/>
            <a:ext cx="7215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* Percent of students who were successful in English 98 in Fall 2006 and attempted English 120 by Fall 2007.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Pic_26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5175" y="508528"/>
            <a:ext cx="2028825" cy="2124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453" y="686581"/>
            <a:ext cx="7253344" cy="97751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Fall 2006: Who graduated?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186184"/>
            <a:ext cx="7086600" cy="4939979"/>
          </a:xfrm>
        </p:spPr>
        <p:txBody>
          <a:bodyPr>
            <a:normAutofit/>
          </a:bodyPr>
          <a:lstStyle/>
          <a:p>
            <a:r>
              <a:rPr lang="en-US" sz="2000" i="1" dirty="0" smtClean="0">
                <a:solidFill>
                  <a:schemeClr val="tx1"/>
                </a:solidFill>
              </a:rPr>
              <a:t>“Did students earn a degree or certificate*?”</a:t>
            </a:r>
            <a:r>
              <a:rPr lang="en-US" sz="4000" i="1" dirty="0" smtClean="0">
                <a:solidFill>
                  <a:schemeClr val="tx1"/>
                </a:solidFill>
              </a:rPr>
              <a:t> 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987565" y="2036618"/>
          <a:ext cx="5576863" cy="394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4753" y="6126163"/>
            <a:ext cx="7215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* Percent of students with a goal of degree or certificate who graduated within 3 years (by Summer 2009).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Pic_15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900" y="439560"/>
            <a:ext cx="19431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I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Reviewing our Cohort Data</a:t>
            </a:r>
            <a:endParaRPr lang="en-US" sz="2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IV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38400" y="5562599"/>
            <a:ext cx="6400799" cy="748553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Reviewing Personal Development Counseling…</a:t>
            </a:r>
            <a:endParaRPr lang="en-US" sz="2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524435"/>
            <a:ext cx="7086600" cy="7318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a typeface="+mj-ea"/>
              </a:rPr>
              <a:t>Fall 2008 PDC/PDSS Cohort</a:t>
            </a:r>
            <a:endParaRPr lang="en-US" sz="36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374" y="1268306"/>
            <a:ext cx="7086600" cy="4450003"/>
          </a:xfrm>
          <a:prstGeom prst="rect">
            <a:avLst/>
          </a:prstGeom>
        </p:spPr>
        <p:txBody>
          <a:bodyPr vert="horz" lIns="91440" tIns="45720" rIns="91440" bIns="45720" rtlCol="0"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ea typeface="+mn-ea"/>
              </a:rPr>
              <a:t>This study includes all Fall 2008 PDC and PDSS students at Cuyamaca College…</a:t>
            </a:r>
            <a:endParaRPr lang="en-US" sz="240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74860" y="1317625"/>
            <a:ext cx="1269140" cy="5540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657" name="Text Box 12"/>
          <p:cNvSpPr txBox="1">
            <a:spLocks noChangeArrowheads="1"/>
          </p:cNvSpPr>
          <p:nvPr/>
        </p:nvSpPr>
        <p:spPr bwMode="auto">
          <a:xfrm>
            <a:off x="341313" y="5937250"/>
            <a:ext cx="728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dirty="0">
                <a:latin typeface="Arial" pitchFamily="34" charset="0"/>
                <a:cs typeface="Arial" pitchFamily="34" charset="0"/>
              </a:rPr>
              <a:t>There were 9,351 students in Fall 2008, and 1,090 (11.7%) of those students took PDC and/or PDSS. </a:t>
            </a:r>
          </a:p>
        </p:txBody>
      </p:sp>
      <p:sp>
        <p:nvSpPr>
          <p:cNvPr id="27658" name="Text Box 13"/>
          <p:cNvSpPr txBox="1">
            <a:spLocks noChangeArrowheads="1"/>
          </p:cNvSpPr>
          <p:nvPr/>
        </p:nvSpPr>
        <p:spPr bwMode="auto">
          <a:xfrm>
            <a:off x="534988" y="5937250"/>
            <a:ext cx="671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endParaRPr lang="en-US"/>
          </a:p>
        </p:txBody>
      </p:sp>
      <p:graphicFrame>
        <p:nvGraphicFramePr>
          <p:cNvPr id="27660" name="Chart 9"/>
          <p:cNvGraphicFramePr>
            <a:graphicFrameLocks/>
          </p:cNvGraphicFramePr>
          <p:nvPr/>
        </p:nvGraphicFramePr>
        <p:xfrm>
          <a:off x="0" y="2332038"/>
          <a:ext cx="7875588" cy="4114800"/>
        </p:xfrm>
        <a:graphic>
          <a:graphicData uri="http://schemas.openxmlformats.org/presentationml/2006/ole">
            <p:oleObj spid="_x0000_s2050" r:id="rId4" imgW="7876715" imgH="4121253" progId="Excel.Sheet.8">
              <p:embed/>
            </p:oleObj>
          </a:graphicData>
        </a:graphic>
      </p:graphicFrame>
      <p:pic>
        <p:nvPicPr>
          <p:cNvPr id="10" name="Picture 9" descr="Pic_8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0974" y="312574"/>
            <a:ext cx="1780801" cy="1317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487801"/>
            <a:ext cx="7086600" cy="97751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</a:rPr>
              <a:t>Fall 2008: Who Passed?</a:t>
            </a:r>
            <a:endParaRPr lang="en-US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186184"/>
            <a:ext cx="7086600" cy="4939979"/>
          </a:xfrm>
          <a:prstGeom prst="rect">
            <a:avLst/>
          </a:prstGeom>
        </p:spPr>
        <p:txBody>
          <a:bodyPr vert="horz" lIns="91440" tIns="45720" rIns="91440" bIns="45720" rtlCol="0"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i="1" dirty="0" smtClean="0">
                <a:solidFill>
                  <a:schemeClr val="tx1"/>
                </a:solidFill>
                <a:ea typeface="+mn-ea"/>
              </a:rPr>
              <a:t>“What were students’ success rates in PDC/PDSS?”</a:t>
            </a:r>
            <a:r>
              <a:rPr lang="en-US" sz="4000" i="1" dirty="0" smtClean="0">
                <a:solidFill>
                  <a:schemeClr val="tx1"/>
                </a:solidFill>
                <a:ea typeface="+mn-ea"/>
              </a:rPr>
              <a:t> </a:t>
            </a:r>
            <a:endParaRPr lang="en-US" sz="2000" i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3257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36224" y="285749"/>
            <a:ext cx="1706189" cy="1187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3259" name="Chart 8"/>
          <p:cNvGraphicFramePr>
            <a:graphicFrameLocks/>
          </p:cNvGraphicFramePr>
          <p:nvPr/>
        </p:nvGraphicFramePr>
        <p:xfrm>
          <a:off x="349250" y="1893888"/>
          <a:ext cx="7296150" cy="4456112"/>
        </p:xfrm>
        <a:graphic>
          <a:graphicData uri="http://schemas.openxmlformats.org/presentationml/2006/ole">
            <p:oleObj spid="_x0000_s6146" r:id="rId5" imgW="7297544" imgH="4456562" progId="Excel.Sheet.8">
              <p:embed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353961"/>
            <a:ext cx="7086600" cy="4525963"/>
          </a:xfrm>
          <a:prstGeom prst="rect">
            <a:avLst/>
          </a:prstGeom>
        </p:spPr>
        <p:txBody>
          <a:bodyPr vert="horz" lIns="91440" tIns="45720" rIns="91440" bIns="45720" rtlCol="0"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Graduation Rates*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75786" name="Chart 7"/>
          <p:cNvGraphicFramePr>
            <a:graphicFrameLocks/>
          </p:cNvGraphicFramePr>
          <p:nvPr/>
        </p:nvGraphicFramePr>
        <p:xfrm>
          <a:off x="858838" y="1995488"/>
          <a:ext cx="5624512" cy="3876675"/>
        </p:xfrm>
        <a:graphic>
          <a:graphicData uri="http://schemas.openxmlformats.org/presentationml/2006/ole">
            <p:oleObj spid="_x0000_s11266" r:id="rId4" imgW="5626143" imgH="3876736" progId="Excel.Sheet.8">
              <p:embed/>
            </p:oleObj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49624" y="524435"/>
            <a:ext cx="7086600" cy="7318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a typeface="+mj-ea"/>
              </a:rPr>
              <a:t>GCCCD Fall 2002:</a:t>
            </a:r>
            <a:endParaRPr lang="en-US" sz="36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75795" name="TextBox 8"/>
          <p:cNvSpPr txBox="1">
            <a:spLocks noChangeArrowheads="1"/>
          </p:cNvSpPr>
          <p:nvPr/>
        </p:nvSpPr>
        <p:spPr bwMode="auto">
          <a:xfrm rot="-5400000">
            <a:off x="334169" y="3377406"/>
            <a:ext cx="10493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Eurostile" pitchFamily="34" charset="0"/>
              </a:rPr>
              <a:t>Percent</a:t>
            </a:r>
          </a:p>
        </p:txBody>
      </p:sp>
      <p:sp>
        <p:nvSpPr>
          <p:cNvPr id="75796" name="TextBox 11"/>
          <p:cNvSpPr txBox="1">
            <a:spLocks noChangeArrowheads="1"/>
          </p:cNvSpPr>
          <p:nvPr/>
        </p:nvSpPr>
        <p:spPr bwMode="auto">
          <a:xfrm>
            <a:off x="858838" y="6256338"/>
            <a:ext cx="63388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Eurostile" pitchFamily="34" charset="0"/>
              </a:rPr>
              <a:t>* Percent of Fall 2002 first-time GCCCD students with a goal of degree/certificate/transfer who earned a degree or certificate within 6 years.</a:t>
            </a:r>
          </a:p>
        </p:txBody>
      </p:sp>
      <p:pic>
        <p:nvPicPr>
          <p:cNvPr id="75797" name="Picture 15" descr="pdc-HS-student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3788" y="314325"/>
            <a:ext cx="1692275" cy="2255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353961"/>
            <a:ext cx="7086600" cy="4525963"/>
          </a:xfrm>
          <a:prstGeom prst="rect">
            <a:avLst/>
          </a:prstGeom>
        </p:spPr>
        <p:txBody>
          <a:bodyPr vert="horz" lIns="91440" tIns="45720" rIns="91440" bIns="45720" rtlCol="0"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Transfer Rates*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49624" y="524435"/>
            <a:ext cx="7086600" cy="7318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a typeface="+mj-ea"/>
              </a:rPr>
              <a:t>GCCCD Fall 2002: </a:t>
            </a:r>
            <a:endParaRPr lang="en-US" sz="36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77846" name="TextBox 8"/>
          <p:cNvSpPr txBox="1">
            <a:spLocks noChangeArrowheads="1"/>
          </p:cNvSpPr>
          <p:nvPr/>
        </p:nvSpPr>
        <p:spPr bwMode="auto">
          <a:xfrm rot="-5400000">
            <a:off x="140494" y="3377406"/>
            <a:ext cx="10493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Eurostile" pitchFamily="34" charset="0"/>
              </a:rPr>
              <a:t>Percent</a:t>
            </a:r>
          </a:p>
        </p:txBody>
      </p:sp>
      <p:sp>
        <p:nvSpPr>
          <p:cNvPr id="77847" name="TextBox 9"/>
          <p:cNvSpPr txBox="1">
            <a:spLocks noChangeArrowheads="1"/>
          </p:cNvSpPr>
          <p:nvPr/>
        </p:nvSpPr>
        <p:spPr bwMode="auto">
          <a:xfrm>
            <a:off x="835025" y="6256338"/>
            <a:ext cx="68897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Eurostile" pitchFamily="34" charset="0"/>
              </a:rPr>
              <a:t>* Percent of Fall 2002 GCCCD first-time students with a goal of degree/certificate/transfer who transferred within 6 years.</a:t>
            </a:r>
          </a:p>
        </p:txBody>
      </p:sp>
      <p:graphicFrame>
        <p:nvGraphicFramePr>
          <p:cNvPr id="77837" name="Chart 11"/>
          <p:cNvGraphicFramePr>
            <a:graphicFrameLocks/>
          </p:cNvGraphicFramePr>
          <p:nvPr/>
        </p:nvGraphicFramePr>
        <p:xfrm>
          <a:off x="665163" y="1816100"/>
          <a:ext cx="5949950" cy="4064000"/>
        </p:xfrm>
        <a:graphic>
          <a:graphicData uri="http://schemas.openxmlformats.org/presentationml/2006/ole">
            <p:oleObj spid="_x0000_s12290" r:id="rId4" imgW="5949204" imgH="4065696" progId="Excel.Sheet.8">
              <p:embed/>
            </p:oleObj>
          </a:graphicData>
        </a:graphic>
      </p:graphicFrame>
      <p:pic>
        <p:nvPicPr>
          <p:cNvPr id="77848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58025" y="349250"/>
            <a:ext cx="2085975" cy="156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508528"/>
            <a:ext cx="7086600" cy="7318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a typeface="+mj-ea"/>
              </a:rPr>
              <a:t>Fall 2008 Top Subjects</a:t>
            </a:r>
            <a:endParaRPr lang="en-US" sz="36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22538" name="Chart 8"/>
          <p:cNvGraphicFramePr>
            <a:graphicFrameLocks/>
          </p:cNvGraphicFramePr>
          <p:nvPr/>
        </p:nvGraphicFramePr>
        <p:xfrm>
          <a:off x="215900" y="1754188"/>
          <a:ext cx="7532688" cy="4230687"/>
        </p:xfrm>
        <a:graphic>
          <a:graphicData uri="http://schemas.openxmlformats.org/presentationml/2006/ole">
            <p:oleObj spid="_x0000_s1026" r:id="rId4" imgW="7527938" imgH="4230274" progId="Excel.Sheet.8">
              <p:embed/>
            </p:oleObj>
          </a:graphicData>
        </a:graphic>
      </p:graphicFrame>
      <p:sp>
        <p:nvSpPr>
          <p:cNvPr id="22546" name="TextBox 7"/>
          <p:cNvSpPr txBox="1">
            <a:spLocks noChangeArrowheads="1"/>
          </p:cNvSpPr>
          <p:nvPr/>
        </p:nvSpPr>
        <p:spPr bwMode="auto">
          <a:xfrm>
            <a:off x="619125" y="1239838"/>
            <a:ext cx="4932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Eurostile" pitchFamily="34" charset="0"/>
              </a:rPr>
              <a:t>Top Subjects by Enrollment</a:t>
            </a:r>
          </a:p>
        </p:txBody>
      </p:sp>
      <p:pic>
        <p:nvPicPr>
          <p:cNvPr id="8" name="Picture 7" descr="Pic_7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4725" y="368828"/>
            <a:ext cx="18192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V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38850" y="5562599"/>
            <a:ext cx="2800349" cy="74855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What’s working?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Student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Assessment and placement</a:t>
            </a:r>
          </a:p>
          <a:p>
            <a:r>
              <a:rPr lang="en-US" sz="2400" dirty="0" smtClean="0"/>
              <a:t> Personal development counseling &amp; courses</a:t>
            </a:r>
          </a:p>
          <a:p>
            <a:r>
              <a:rPr lang="en-US" sz="2400" dirty="0" smtClean="0"/>
              <a:t> First-year college experience programs</a:t>
            </a:r>
          </a:p>
          <a:p>
            <a:r>
              <a:rPr lang="en-US" sz="2400" dirty="0" smtClean="0"/>
              <a:t> Linked courses and course content</a:t>
            </a:r>
          </a:p>
          <a:p>
            <a:r>
              <a:rPr lang="en-US" sz="2400" dirty="0" smtClean="0"/>
              <a:t> What else have you observed today?</a:t>
            </a:r>
            <a:endParaRPr lang="en-US" sz="2400" dirty="0"/>
          </a:p>
        </p:txBody>
      </p:sp>
      <p:pic>
        <p:nvPicPr>
          <p:cNvPr id="4" name="Picture 3" descr="Pic_14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516" y="245558"/>
            <a:ext cx="2981325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Subsequent Term Success Rates (%)</a:t>
            </a:r>
            <a:br>
              <a:rPr lang="en-US" dirty="0" smtClean="0"/>
            </a:br>
            <a:r>
              <a:rPr lang="en-US" sz="2800" dirty="0" smtClean="0"/>
              <a:t>Spring 2007 – Spring 2009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8475" y="1981200"/>
          <a:ext cx="7556500" cy="414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592263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Students Successful in Fall 2006 Pre-Collegiate English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9050" y="6183313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4,053 Male and 5,532 Female  district-wide enrollments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Reviewing the CLASS Initiative</a:t>
            </a:r>
            <a:br>
              <a:rPr lang="en-US" dirty="0" smtClean="0"/>
            </a:br>
            <a:r>
              <a:rPr lang="en-US" sz="2800" i="1" dirty="0" smtClean="0"/>
              <a:t>What have we learned?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remembers the numbers of degrees and certificates granted in 2006 -2007?</a:t>
            </a:r>
          </a:p>
          <a:p>
            <a:r>
              <a:rPr lang="en-US" dirty="0" smtClean="0"/>
              <a:t>What is our overall retention rate?</a:t>
            </a:r>
          </a:p>
          <a:p>
            <a:r>
              <a:rPr lang="en-US" dirty="0" smtClean="0"/>
              <a:t>What is our overall rate of student success?</a:t>
            </a:r>
          </a:p>
          <a:p>
            <a:r>
              <a:rPr lang="en-US" dirty="0" smtClean="0"/>
              <a:t>How many students make up our CLASS study cohort?</a:t>
            </a:r>
          </a:p>
          <a:p>
            <a:r>
              <a:rPr lang="en-US" dirty="0" smtClean="0"/>
              <a:t>How did they do their first semester?</a:t>
            </a:r>
          </a:p>
          <a:p>
            <a:r>
              <a:rPr lang="en-US" dirty="0" smtClean="0"/>
              <a:t>What did their assessment and placement data look like?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Subsequent Term Success Rates (%)</a:t>
            </a:r>
            <a:br>
              <a:rPr lang="en-US" dirty="0" smtClean="0"/>
            </a:br>
            <a:r>
              <a:rPr lang="en-US" sz="2800" dirty="0" smtClean="0"/>
              <a:t>Spring 2007 – Spring 2009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8475" y="1981200"/>
          <a:ext cx="7556500" cy="414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592263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Unsuccessful / Withdrew from Fall 2006 Pre-Collegiate English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9050" y="6183313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1,035 Male and 1,083 Female  district-wide enrollments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Subsequent Term Success Rates (%)</a:t>
            </a:r>
            <a:br>
              <a:rPr lang="en-US" dirty="0" smtClean="0"/>
            </a:br>
            <a:r>
              <a:rPr lang="en-US" sz="2800" dirty="0" smtClean="0"/>
              <a:t>Spring 2007 – Spring 2009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8475" y="1981200"/>
          <a:ext cx="7556500" cy="414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592263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Students who did not take English in Fall 2006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9050" y="6183313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2,727 Male and 2,850 Female  district-wide enrollments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Subsequent Term Success Rates (%)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Spring 2007 – Spring 2009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8475" y="1981200"/>
          <a:ext cx="7556500" cy="414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592263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Students Successful in Fall 2006 Pre-Collegiate Math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9050" y="6183313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798 Male and 1,403 Female  district-wide enrollments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Subsequent Term Success Rates (%)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Spring 2007 – Spring 2009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8475" y="1981200"/>
          <a:ext cx="7556500" cy="414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592263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Unsuccessful / Withdrew from Fall 2006 Pre-Collegiate Math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9050" y="6183313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640 Male and 1158 Female  district-wide enrollments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Subsequent Term Success Rates (%)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Spring 2007 – Spring 2009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8475" y="1981200"/>
          <a:ext cx="7556500" cy="414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592263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Students who did not take Math in Fall 2006</a:t>
            </a:r>
            <a:endParaRPr lang="en-US" b="1" dirty="0">
              <a:solidFill>
                <a:schemeClr val="bg1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9050" y="6183313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977 Male and 1,981 Female  district-wide enrollments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ocuments and Settings\Jerry Buckley\Local Settings\Temporary Internet Files\Content.IE5\ODP6Q68E\MPj0407333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638301"/>
          </a:xfrm>
          <a:solidFill>
            <a:schemeClr val="accent3">
              <a:lumMod val="40000"/>
              <a:lumOff val="60000"/>
              <a:alpha val="4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Snapshot of our Students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4" y="1638300"/>
            <a:ext cx="9137276" cy="5241471"/>
          </a:xfrm>
          <a:solidFill>
            <a:schemeClr val="accent3">
              <a:lumMod val="40000"/>
              <a:lumOff val="60000"/>
              <a:alpha val="4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How many degrees &amp; certificates?</a:t>
            </a:r>
            <a:endParaRPr lang="en-US" sz="3600" b="1" i="1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sz="100" b="1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sz="32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2006-2007 Academic Year:</a:t>
            </a:r>
          </a:p>
          <a:p>
            <a:pPr lvl="1">
              <a:buNone/>
            </a:pPr>
            <a:endParaRPr lang="en-US" sz="3200" b="1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>
              <a:buNone/>
            </a:pPr>
            <a:r>
              <a:rPr 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682 certificates</a:t>
            </a:r>
          </a:p>
          <a:p>
            <a:pPr lvl="2">
              <a:buNone/>
            </a:pPr>
            <a:r>
              <a:rPr 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1,171 degrees</a:t>
            </a:r>
            <a:endParaRPr lang="en-US" sz="900" b="1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2">
              <a:buNone/>
            </a:pPr>
            <a:r>
              <a:rPr 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1,853 Total degrees &amp; Certificates</a:t>
            </a:r>
            <a:endParaRPr lang="en-US" sz="2400" b="1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2">
              <a:buNone/>
            </a:pP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			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61% female	</a:t>
            </a:r>
          </a:p>
          <a:p>
            <a:pPr lvl="2">
              <a:buNone/>
            </a:pP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	39% male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ocuments and Settings\Jerry Buckley\Local Settings\Temporary Internet Files\Content.IE5\ODP6Q68E\MPj0407333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3543"/>
            <a:ext cx="9144000" cy="2085975"/>
          </a:xfrm>
          <a:solidFill>
            <a:schemeClr val="accent3">
              <a:lumMod val="40000"/>
              <a:lumOff val="60000"/>
              <a:alpha val="40000"/>
            </a:schemeClr>
          </a:solidFill>
        </p:spPr>
        <p:txBody>
          <a:bodyPr/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Snapshot of our Students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4" y="2035628"/>
            <a:ext cx="9137276" cy="4822371"/>
          </a:xfrm>
          <a:solidFill>
            <a:schemeClr val="accent3">
              <a:lumMod val="40000"/>
              <a:lumOff val="60000"/>
              <a:alpha val="4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	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Overall Success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All Students</a:t>
            </a:r>
          </a:p>
          <a:p>
            <a:pPr lvl="1">
              <a:buNone/>
            </a:pPr>
            <a:r>
              <a:rPr lang="en-US" sz="4000" b="1" dirty="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Fall 2006:</a:t>
            </a:r>
          </a:p>
          <a:p>
            <a:pPr lvl="1">
              <a:buNone/>
            </a:pPr>
            <a:endParaRPr lang="en-US" sz="2000" b="1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sz="32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 enrollments 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84,781 </a:t>
            </a:r>
          </a:p>
          <a:p>
            <a:pPr lvl="1">
              <a:buNone/>
            </a:pPr>
            <a:r>
              <a:rPr lang="en-US" sz="32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Overall retention 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79%</a:t>
            </a:r>
          </a:p>
          <a:p>
            <a:pPr lvl="1">
              <a:buNone/>
            </a:pPr>
            <a:r>
              <a:rPr lang="en-US" sz="32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Overall success 	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65%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524" y="674594"/>
            <a:ext cx="7556313" cy="1116106"/>
          </a:xfrm>
        </p:spPr>
        <p:txBody>
          <a:bodyPr/>
          <a:lstStyle/>
          <a:p>
            <a:r>
              <a:rPr lang="en-US" dirty="0" smtClean="0"/>
              <a:t>The Fall 2006 Cohort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074" y="1581150"/>
            <a:ext cx="7086600" cy="4525963"/>
          </a:xfrm>
        </p:spPr>
        <p:txBody>
          <a:bodyPr/>
          <a:lstStyle/>
          <a:p>
            <a:r>
              <a:rPr lang="en-US" dirty="0" smtClean="0"/>
              <a:t>This study includes all first-time college students…</a:t>
            </a:r>
            <a:endParaRPr lang="en-US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715248" y="2312458"/>
          <a:ext cx="7345539" cy="4545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Cindy.Miles\Local Settings\Temporary Internet Files\Content.IE5\DC4Z7122\MPj04422450000[1].jpg"/>
          <p:cNvPicPr>
            <a:picLocks noChangeAspect="1" noChangeArrowheads="1"/>
          </p:cNvPicPr>
          <p:nvPr/>
        </p:nvPicPr>
        <p:blipFill>
          <a:blip r:embed="rId3"/>
          <a:srcRect l="38889"/>
          <a:stretch>
            <a:fillRect/>
          </a:stretch>
        </p:blipFill>
        <p:spPr bwMode="auto">
          <a:xfrm>
            <a:off x="6350000" y="0"/>
            <a:ext cx="279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74" y="684917"/>
            <a:ext cx="7086600" cy="977517"/>
          </a:xfrm>
        </p:spPr>
        <p:txBody>
          <a:bodyPr/>
          <a:lstStyle/>
          <a:p>
            <a:r>
              <a:rPr lang="en-US" dirty="0" smtClean="0"/>
              <a:t>Who Passed?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186184"/>
            <a:ext cx="7086600" cy="49399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“How did all cohort students do in their first term?”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560384" y="1879600"/>
          <a:ext cx="5434016" cy="3491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8457" y="5615048"/>
            <a:ext cx="6717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Each semester the colleges lose over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40%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their first time students…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ocuments and Settings\Cindy.Miles\Local Settings\Temporary Internet Files\Content.IE5\DC4Z7122\MPj04394310000[1].jpg"/>
          <p:cNvPicPr>
            <a:picLocks noChangeAspect="1" noChangeArrowheads="1"/>
          </p:cNvPicPr>
          <p:nvPr/>
        </p:nvPicPr>
        <p:blipFill>
          <a:blip r:embed="rId3"/>
          <a:srcRect r="4949"/>
          <a:stretch>
            <a:fillRect/>
          </a:stretch>
        </p:blipFill>
        <p:spPr bwMode="auto">
          <a:xfrm>
            <a:off x="6611815" y="0"/>
            <a:ext cx="3048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74" y="684917"/>
            <a:ext cx="7086600" cy="977517"/>
          </a:xfrm>
        </p:spPr>
        <p:txBody>
          <a:bodyPr/>
          <a:lstStyle/>
          <a:p>
            <a:r>
              <a:rPr lang="en-US" dirty="0" smtClean="0"/>
              <a:t>Who Passed?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186184"/>
            <a:ext cx="7086600" cy="49399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“How did all cohort students do in their first term?”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0" y="1905083"/>
          <a:ext cx="7922179" cy="4766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Custom 3">
      <a:dk1>
        <a:sysClr val="windowText" lastClr="000000"/>
      </a:dk1>
      <a:lt1>
        <a:srgbClr val="E9D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1762</TotalTime>
  <Words>1121</Words>
  <Application>Microsoft Office PowerPoint</Application>
  <PresentationFormat>On-screen Show (4:3)</PresentationFormat>
  <Paragraphs>258</Paragraphs>
  <Slides>44</Slides>
  <Notes>44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Advantage</vt:lpstr>
      <vt:lpstr>Microsoft Office Excel 97-2003 Worksheet</vt:lpstr>
      <vt:lpstr>California Leadership Alliance for Student Success </vt:lpstr>
      <vt:lpstr>Discussions about Student Success Today’s Agenda:</vt:lpstr>
      <vt:lpstr>Part I</vt:lpstr>
      <vt:lpstr>Reviewing the CLASS Initiative What have we learned?</vt:lpstr>
      <vt:lpstr>   A Snapshot of our Students</vt:lpstr>
      <vt:lpstr>  A Snapshot of our Students</vt:lpstr>
      <vt:lpstr>The Fall 2006 Cohort</vt:lpstr>
      <vt:lpstr>Who Passed?</vt:lpstr>
      <vt:lpstr>Who Passed?</vt:lpstr>
      <vt:lpstr> Fall 2006 “The Beginning”</vt:lpstr>
      <vt:lpstr>     Fall 2006  “The Beginning”</vt:lpstr>
      <vt:lpstr>Part II</vt:lpstr>
      <vt:lpstr>Audience Participation Time…</vt:lpstr>
      <vt:lpstr>Fall 2006 Cohort Student Assessment Data</vt:lpstr>
      <vt:lpstr>Fall 2006 Cohort Pre-Collegiate English</vt:lpstr>
      <vt:lpstr>Subsequent Term Success Rates Spring 2007 – Spring 2009</vt:lpstr>
      <vt:lpstr>Fall 2006 Cohort Pre-Collegiate Math</vt:lpstr>
      <vt:lpstr>Subsequent Term Success Rates Spring 2007 – Spring 2009</vt:lpstr>
      <vt:lpstr>What Courses do Students Take?</vt:lpstr>
      <vt:lpstr>Fall 2006 - Top Ten Courses taken by Pre-Collegiate Students</vt:lpstr>
      <vt:lpstr>Success Rates for Pre-Collegiate Students  in Degree or Transfer Courses</vt:lpstr>
      <vt:lpstr>Fall 2006 - Top Ten Courses taken by “Not Pre-Collegiate Students”</vt:lpstr>
      <vt:lpstr>Pre-Collegiate Students</vt:lpstr>
      <vt:lpstr>Part III</vt:lpstr>
      <vt:lpstr>Fall 2006: Who Passed?</vt:lpstr>
      <vt:lpstr>Fall 2006: Who Stayed?</vt:lpstr>
      <vt:lpstr>Fall 2006: Who Stayed?</vt:lpstr>
      <vt:lpstr>Fall 2006: What next?</vt:lpstr>
      <vt:lpstr>Fall 2006: Who graduated?</vt:lpstr>
      <vt:lpstr>Part IV</vt:lpstr>
      <vt:lpstr>Fall 2008 PDC/PDSS Cohort</vt:lpstr>
      <vt:lpstr>Fall 2008: Who Passed?</vt:lpstr>
      <vt:lpstr>GCCCD Fall 2002:</vt:lpstr>
      <vt:lpstr>GCCCD Fall 2002: </vt:lpstr>
      <vt:lpstr>Fall 2008 Top Subjects</vt:lpstr>
      <vt:lpstr>Part V</vt:lpstr>
      <vt:lpstr>Promoting Student Success</vt:lpstr>
      <vt:lpstr>Slide 38</vt:lpstr>
      <vt:lpstr>Subsequent Term Success Rates (%) Spring 2007 – Spring 2009</vt:lpstr>
      <vt:lpstr>Subsequent Term Success Rates (%) Spring 2007 – Spring 2009</vt:lpstr>
      <vt:lpstr>Subsequent Term Success Rates (%) Spring 2007 – Spring 2009</vt:lpstr>
      <vt:lpstr>Subsequent Term Success Rates (%) Spring 2007 – Spring 2009</vt:lpstr>
      <vt:lpstr>Subsequent Term Success Rates (%) Spring 2007 – Spring 2009</vt:lpstr>
      <vt:lpstr>Subsequent Term Success Rates (%) Spring 2007 – Spring 2009</vt:lpstr>
    </vt:vector>
  </TitlesOfParts>
  <Company>Grossmont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jerry.buckley</cp:lastModifiedBy>
  <cp:revision>101</cp:revision>
  <dcterms:created xsi:type="dcterms:W3CDTF">2010-02-15T04:24:48Z</dcterms:created>
  <dcterms:modified xsi:type="dcterms:W3CDTF">2010-03-29T23:31:59Z</dcterms:modified>
</cp:coreProperties>
</file>