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27"/>
  </p:notesMasterIdLst>
  <p:sldIdLst>
    <p:sldId id="292" r:id="rId2"/>
    <p:sldId id="294" r:id="rId3"/>
    <p:sldId id="318" r:id="rId4"/>
    <p:sldId id="283" r:id="rId5"/>
    <p:sldId id="287" r:id="rId6"/>
    <p:sldId id="280" r:id="rId7"/>
    <p:sldId id="285" r:id="rId8"/>
    <p:sldId id="296" r:id="rId9"/>
    <p:sldId id="320" r:id="rId10"/>
    <p:sldId id="256" r:id="rId11"/>
    <p:sldId id="274" r:id="rId12"/>
    <p:sldId id="276" r:id="rId13"/>
    <p:sldId id="275" r:id="rId14"/>
    <p:sldId id="284" r:id="rId15"/>
    <p:sldId id="300" r:id="rId16"/>
    <p:sldId id="278" r:id="rId17"/>
    <p:sldId id="270" r:id="rId18"/>
    <p:sldId id="277" r:id="rId19"/>
    <p:sldId id="305" r:id="rId20"/>
    <p:sldId id="312" r:id="rId21"/>
    <p:sldId id="308" r:id="rId22"/>
    <p:sldId id="299" r:id="rId23"/>
    <p:sldId id="306" r:id="rId24"/>
    <p:sldId id="313" r:id="rId25"/>
    <p:sldId id="31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5" autoAdjust="0"/>
    <p:restoredTop sz="87218" autoAdjust="0"/>
  </p:normalViewPr>
  <p:slideViewPr>
    <p:cSldViewPr snapToGrid="0" snapToObjects="1">
      <p:cViewPr varScale="1">
        <p:scale>
          <a:sx n="51" d="100"/>
          <a:sy n="51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erry%20Buckley\My%20Documents\Ethnicity_Gender_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  <c:txPr>
        <a:bodyPr/>
        <a:lstStyle/>
        <a:p>
          <a:pPr>
            <a:defRPr sz="28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Total:  4,036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  Grossmont:  2,700</c:v>
                </c:pt>
                <c:pt idx="1">
                  <c:v>  Cuyamaca:  1,336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2700</c:v>
                </c:pt>
                <c:pt idx="1">
                  <c:v>1336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bg1"/>
            </a:solidFill>
          </c:spPr>
          <c:dLbls>
            <c:numFmt formatCode="#,##0" sourceLinked="0"/>
            <c:showVal val="1"/>
          </c:dLbls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Pacific Islander</c:v>
                </c:pt>
                <c:pt idx="2">
                  <c:v>Other</c:v>
                </c:pt>
                <c:pt idx="3">
                  <c:v>Not Reported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67.7</c:v>
                </c:pt>
                <c:pt idx="1">
                  <c:v>63.6</c:v>
                </c:pt>
                <c:pt idx="2">
                  <c:v>64</c:v>
                </c:pt>
                <c:pt idx="3">
                  <c:v>68.900000000000006</c:v>
                </c:pt>
                <c:pt idx="4">
                  <c:v>65.5</c:v>
                </c:pt>
                <c:pt idx="5">
                  <c:v>60</c:v>
                </c:pt>
                <c:pt idx="6">
                  <c:v>65.599999999999994</c:v>
                </c:pt>
                <c:pt idx="7">
                  <c:v>75.8</c:v>
                </c:pt>
                <c:pt idx="8">
                  <c:v>53.6</c:v>
                </c:pt>
              </c:numCache>
            </c:numRef>
          </c:val>
        </c:ser>
        <c:axId val="88219648"/>
        <c:axId val="88221184"/>
      </c:barChart>
      <c:catAx>
        <c:axId val="88219648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8221184"/>
        <c:crosses val="autoZero"/>
        <c:auto val="1"/>
        <c:lblAlgn val="ctr"/>
        <c:lblOffset val="100"/>
      </c:catAx>
      <c:valAx>
        <c:axId val="88221184"/>
        <c:scaling>
          <c:orientation val="minMax"/>
          <c:max val="100"/>
          <c:min val="0"/>
        </c:scaling>
        <c:axPos val="b"/>
        <c:majorGridlines/>
        <c:numFmt formatCode="#,##0" sourceLinked="0"/>
        <c:tickLblPos val="nextTo"/>
        <c:crossAx val="88219648"/>
        <c:crosses val="autoZero"/>
        <c:crossBetween val="between"/>
        <c:majorUnit val="20"/>
        <c:minorUnit val="10"/>
      </c:valAx>
    </c:plotArea>
    <c:plotVisOnly val="1"/>
  </c:chart>
  <c:spPr>
    <a:solidFill>
      <a:srgbClr val="2F3C35">
        <a:lumMod val="60000"/>
        <a:lumOff val="40000"/>
        <a:alpha val="95000"/>
      </a:srgbClr>
    </a:solidFill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dLbls>
            <c:numFmt formatCode="#,##0" sourceLinked="0"/>
            <c:dLblPos val="outEnd"/>
            <c:showVal val="1"/>
          </c:dLbls>
          <c:cat>
            <c:strRef>
              <c:f>Sheet1!$A$2:$A$4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Not Reported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51.4</c:v>
                </c:pt>
                <c:pt idx="1">
                  <c:v>46.4</c:v>
                </c:pt>
                <c:pt idx="2">
                  <c:v>2.2000000000000002</c:v>
                </c:pt>
              </c:numCache>
            </c:numRef>
          </c:val>
        </c:ser>
        <c:gapWidth val="100"/>
        <c:axId val="86947328"/>
        <c:axId val="86948864"/>
      </c:barChart>
      <c:catAx>
        <c:axId val="86947328"/>
        <c:scaling>
          <c:orientation val="minMax"/>
        </c:scaling>
        <c:axPos val="b"/>
        <c:tickLblPos val="nextTo"/>
        <c:crossAx val="86948864"/>
        <c:crosses val="autoZero"/>
        <c:auto val="1"/>
        <c:lblAlgn val="ctr"/>
        <c:lblOffset val="100"/>
      </c:catAx>
      <c:valAx>
        <c:axId val="86948864"/>
        <c:scaling>
          <c:orientation val="minMax"/>
          <c:max val="100"/>
          <c:min val="0"/>
        </c:scaling>
        <c:axPos val="l"/>
        <c:majorGridlines/>
        <c:numFmt formatCode="#,##0" sourceLinked="0"/>
        <c:tickLblPos val="nextTo"/>
        <c:crossAx val="86947328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dLbl>
              <c:idx val="8"/>
              <c:layout/>
              <c:dLblPos val="outEnd"/>
              <c:showVal val="1"/>
            </c:dLbl>
            <c:delete val="1"/>
            <c:numFmt formatCode="0" sourceLinked="0"/>
          </c:dLbls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Pacific Islander</c:v>
                </c:pt>
                <c:pt idx="2">
                  <c:v>Other</c:v>
                </c:pt>
                <c:pt idx="3">
                  <c:v>Not Reported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46.1</c:v>
                </c:pt>
                <c:pt idx="1">
                  <c:v>2</c:v>
                </c:pt>
                <c:pt idx="2">
                  <c:v>4.0999999999999996</c:v>
                </c:pt>
                <c:pt idx="3">
                  <c:v>7.2</c:v>
                </c:pt>
                <c:pt idx="4">
                  <c:v>1.3</c:v>
                </c:pt>
                <c:pt idx="5">
                  <c:v>21.7</c:v>
                </c:pt>
                <c:pt idx="6">
                  <c:v>3.5</c:v>
                </c:pt>
                <c:pt idx="7">
                  <c:v>5.4</c:v>
                </c:pt>
                <c:pt idx="8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Pacific Islander</c:v>
                </c:pt>
                <c:pt idx="2">
                  <c:v>Other</c:v>
                </c:pt>
                <c:pt idx="3">
                  <c:v>Not Reported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3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Pacific Islander</c:v>
                </c:pt>
                <c:pt idx="2">
                  <c:v>Other</c:v>
                </c:pt>
                <c:pt idx="3">
                  <c:v>Not Reported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100"/>
        <c:overlap val="100"/>
        <c:axId val="87311104"/>
        <c:axId val="87312640"/>
      </c:barChart>
      <c:catAx>
        <c:axId val="87311104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7312640"/>
        <c:crosses val="autoZero"/>
        <c:auto val="1"/>
        <c:lblAlgn val="ctr"/>
        <c:lblOffset val="100"/>
      </c:catAx>
      <c:valAx>
        <c:axId val="87312640"/>
        <c:scaling>
          <c:orientation val="minMax"/>
          <c:max val="100"/>
          <c:min val="0"/>
        </c:scaling>
        <c:axPos val="b"/>
        <c:majorGridlines/>
        <c:numFmt formatCode="0" sourceLinked="0"/>
        <c:tickLblPos val="nextTo"/>
        <c:crossAx val="87311104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Pacific Islander</c:v>
                </c:pt>
                <c:pt idx="2">
                  <c:v>Other</c:v>
                </c:pt>
                <c:pt idx="3">
                  <c:v>Not Reported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64.5</c:v>
                </c:pt>
                <c:pt idx="1">
                  <c:v>51.6</c:v>
                </c:pt>
                <c:pt idx="2">
                  <c:v>62</c:v>
                </c:pt>
                <c:pt idx="3">
                  <c:v>60.9</c:v>
                </c:pt>
                <c:pt idx="4">
                  <c:v>58.8</c:v>
                </c:pt>
                <c:pt idx="5">
                  <c:v>55.6</c:v>
                </c:pt>
                <c:pt idx="6">
                  <c:v>60.6</c:v>
                </c:pt>
                <c:pt idx="7">
                  <c:v>76.900000000000006</c:v>
                </c:pt>
                <c:pt idx="8">
                  <c:v>38.4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Pacific Islander</c:v>
                </c:pt>
                <c:pt idx="2">
                  <c:v>Other</c:v>
                </c:pt>
                <c:pt idx="3">
                  <c:v>Not Reported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59.5</c:v>
                </c:pt>
                <c:pt idx="1">
                  <c:v>54.7</c:v>
                </c:pt>
                <c:pt idx="2">
                  <c:v>53.6</c:v>
                </c:pt>
                <c:pt idx="3">
                  <c:v>56.8</c:v>
                </c:pt>
                <c:pt idx="4">
                  <c:v>41.8</c:v>
                </c:pt>
                <c:pt idx="5">
                  <c:v>50.7</c:v>
                </c:pt>
                <c:pt idx="6">
                  <c:v>59.3</c:v>
                </c:pt>
                <c:pt idx="7">
                  <c:v>67.3</c:v>
                </c:pt>
                <c:pt idx="8">
                  <c:v>44.8</c:v>
                </c:pt>
              </c:numCache>
            </c:numRef>
          </c:val>
        </c:ser>
        <c:axId val="47738240"/>
        <c:axId val="47903872"/>
      </c:barChart>
      <c:catAx>
        <c:axId val="4773824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7903872"/>
        <c:crosses val="autoZero"/>
        <c:auto val="1"/>
        <c:lblAlgn val="ctr"/>
        <c:lblOffset val="100"/>
      </c:catAx>
      <c:valAx>
        <c:axId val="47903872"/>
        <c:scaling>
          <c:orientation val="minMax"/>
          <c:max val="100"/>
          <c:min val="0"/>
        </c:scaling>
        <c:axPos val="b"/>
        <c:majorGridlines/>
        <c:numFmt formatCode="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738240"/>
        <c:crosses val="autoZero"/>
        <c:crossBetween val="between"/>
        <c:majorUnit val="20"/>
        <c:minorUnit val="10"/>
      </c:valAx>
    </c:plotArea>
    <c:legend>
      <c:legendPos val="r"/>
      <c:layout>
        <c:manualLayout>
          <c:xMode val="edge"/>
          <c:yMode val="edge"/>
          <c:x val="0.86130902618929794"/>
          <c:y val="0.60209935080473165"/>
          <c:w val="0.13709918593210477"/>
          <c:h val="0.14263699164577243"/>
        </c:manualLayout>
      </c:layout>
      <c:txPr>
        <a:bodyPr/>
        <a:lstStyle/>
        <a:p>
          <a:pPr>
            <a:defRPr sz="1800" b="1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Success: 58%</c:v>
                </c:pt>
              </c:strCache>
            </c:strRef>
          </c:tx>
          <c:dLbls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60.1</c:v>
                </c:pt>
                <c:pt idx="1">
                  <c:v>56.3</c:v>
                </c:pt>
              </c:numCache>
            </c:numRef>
          </c:val>
        </c:ser>
        <c:gapWidth val="100"/>
        <c:axId val="87568384"/>
        <c:axId val="87569920"/>
      </c:barChart>
      <c:catAx>
        <c:axId val="87568384"/>
        <c:scaling>
          <c:orientation val="minMax"/>
        </c:scaling>
        <c:axPos val="b"/>
        <c:tickLblPos val="nextTo"/>
        <c:crossAx val="87569920"/>
        <c:crosses val="autoZero"/>
        <c:auto val="1"/>
        <c:lblAlgn val="ctr"/>
        <c:lblOffset val="100"/>
      </c:catAx>
      <c:valAx>
        <c:axId val="87569920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crossAx val="87568384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Success: 58%</c:v>
                </c:pt>
              </c:strCache>
            </c:strRef>
          </c:tx>
          <c:dLbls>
            <c:numFmt formatCode="0" sourceLinked="0"/>
            <c:showVal val="1"/>
          </c:dLbls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Pacific Islander</c:v>
                </c:pt>
                <c:pt idx="2">
                  <c:v>Other</c:v>
                </c:pt>
                <c:pt idx="3">
                  <c:v>Not Reported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62</c:v>
                </c:pt>
                <c:pt idx="1">
                  <c:v>53.8</c:v>
                </c:pt>
                <c:pt idx="2">
                  <c:v>57.5</c:v>
                </c:pt>
                <c:pt idx="3">
                  <c:v>59.8</c:v>
                </c:pt>
                <c:pt idx="4">
                  <c:v>52.1</c:v>
                </c:pt>
                <c:pt idx="5">
                  <c:v>53.4</c:v>
                </c:pt>
                <c:pt idx="6">
                  <c:v>60</c:v>
                </c:pt>
                <c:pt idx="7">
                  <c:v>72.3</c:v>
                </c:pt>
                <c:pt idx="8">
                  <c:v>41.2</c:v>
                </c:pt>
              </c:numCache>
            </c:numRef>
          </c:val>
        </c:ser>
        <c:axId val="87533440"/>
        <c:axId val="87534976"/>
      </c:barChart>
      <c:catAx>
        <c:axId val="87533440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7534976"/>
        <c:crosses val="autoZero"/>
        <c:auto val="1"/>
        <c:lblAlgn val="ctr"/>
        <c:lblOffset val="100"/>
      </c:catAx>
      <c:valAx>
        <c:axId val="87534976"/>
        <c:scaling>
          <c:orientation val="minMax"/>
          <c:max val="100"/>
          <c:min val="0"/>
        </c:scaling>
        <c:axPos val="b"/>
        <c:majorGridlines/>
        <c:numFmt formatCode="0" sourceLinked="0"/>
        <c:tickLblPos val="nextTo"/>
        <c:crossAx val="87533440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Success Rate (%)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strRef>
              <c:f>Sheet1!$A$2:$A$4</c:f>
              <c:strCache>
                <c:ptCount val="3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60.9</c:v>
                </c:pt>
                <c:pt idx="1">
                  <c:v>67.3</c:v>
                </c:pt>
                <c:pt idx="2">
                  <c:v>67.599999999999994</c:v>
                </c:pt>
              </c:numCache>
            </c:numRef>
          </c:val>
        </c:ser>
        <c:marker val="1"/>
        <c:axId val="87818624"/>
        <c:axId val="87820160"/>
      </c:lineChart>
      <c:catAx>
        <c:axId val="87818624"/>
        <c:scaling>
          <c:orientation val="minMax"/>
        </c:scaling>
        <c:axPos val="b"/>
        <c:tickLblPos val="nextTo"/>
        <c:crossAx val="87820160"/>
        <c:crosses val="autoZero"/>
        <c:auto val="1"/>
        <c:lblAlgn val="ctr"/>
        <c:lblOffset val="100"/>
      </c:catAx>
      <c:valAx>
        <c:axId val="87820160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crossAx val="87818624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5">
                <a:lumMod val="10000"/>
                <a:lumOff val="9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Pacific Islander</c:v>
                </c:pt>
                <c:pt idx="2">
                  <c:v>Other</c:v>
                </c:pt>
                <c:pt idx="3">
                  <c:v>Not Reported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69.5</c:v>
                </c:pt>
                <c:pt idx="1">
                  <c:v>61.3</c:v>
                </c:pt>
                <c:pt idx="2">
                  <c:v>65.2</c:v>
                </c:pt>
                <c:pt idx="3">
                  <c:v>71.599999999999994</c:v>
                </c:pt>
                <c:pt idx="4">
                  <c:v>71.5</c:v>
                </c:pt>
                <c:pt idx="5">
                  <c:v>61</c:v>
                </c:pt>
                <c:pt idx="6">
                  <c:v>65</c:v>
                </c:pt>
                <c:pt idx="7">
                  <c:v>79.5</c:v>
                </c:pt>
                <c:pt idx="8">
                  <c:v>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Pacific Islander</c:v>
                </c:pt>
                <c:pt idx="2">
                  <c:v>Other</c:v>
                </c:pt>
                <c:pt idx="3">
                  <c:v>Not Reported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65.8</c:v>
                </c:pt>
                <c:pt idx="1">
                  <c:v>65.5</c:v>
                </c:pt>
                <c:pt idx="2">
                  <c:v>62.6</c:v>
                </c:pt>
                <c:pt idx="3">
                  <c:v>64.099999999999994</c:v>
                </c:pt>
                <c:pt idx="4">
                  <c:v>56.5</c:v>
                </c:pt>
                <c:pt idx="5">
                  <c:v>58.4</c:v>
                </c:pt>
                <c:pt idx="6">
                  <c:v>66.3</c:v>
                </c:pt>
                <c:pt idx="7">
                  <c:v>71.599999999999994</c:v>
                </c:pt>
                <c:pt idx="8">
                  <c:v>53</c:v>
                </c:pt>
              </c:numCache>
            </c:numRef>
          </c:val>
        </c:ser>
        <c:axId val="87972480"/>
        <c:axId val="87982464"/>
      </c:barChart>
      <c:catAx>
        <c:axId val="87972480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7982464"/>
        <c:crosses val="autoZero"/>
        <c:auto val="1"/>
        <c:lblAlgn val="ctr"/>
        <c:lblOffset val="100"/>
      </c:catAx>
      <c:valAx>
        <c:axId val="87982464"/>
        <c:scaling>
          <c:orientation val="minMax"/>
        </c:scaling>
        <c:axPos val="b"/>
        <c:majorGridlines/>
        <c:numFmt formatCode="General" sourceLinked="1"/>
        <c:tickLblPos val="nextTo"/>
        <c:crossAx val="879724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400"/>
          </a:pPr>
          <a:endParaRPr lang="en-US"/>
        </a:p>
      </c:txPr>
    </c:legend>
    <c:plotVisOnly val="1"/>
  </c:chart>
  <c:spPr>
    <a:solidFill>
      <a:srgbClr val="1B4430">
        <a:lumMod val="75000"/>
        <a:lumOff val="25000"/>
        <a:alpha val="90000"/>
      </a:srgbClr>
    </a:solidFill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dLbls>
            <c:numFmt formatCode="#,##0" sourceLinked="0"/>
            <c:showVal val="1"/>
          </c:dLbls>
          <c:cat>
            <c:strRef>
              <c:f>Sheet1!$A$2</c:f>
              <c:strCache>
                <c:ptCount val="1"/>
                <c:pt idx="0">
                  <c:v>Gender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66.7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dLbls>
            <c:numFmt formatCode="#,##0" sourceLinked="0"/>
            <c:showVal val="1"/>
          </c:dLbls>
          <c:cat>
            <c:strRef>
              <c:f>Sheet1!$A$2</c:f>
              <c:strCache>
                <c:ptCount val="1"/>
                <c:pt idx="0">
                  <c:v>Gender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63.9</c:v>
                </c:pt>
              </c:numCache>
            </c:numRef>
          </c:val>
        </c:ser>
        <c:axId val="87693184"/>
        <c:axId val="87694720"/>
      </c:barChart>
      <c:catAx>
        <c:axId val="87693184"/>
        <c:scaling>
          <c:orientation val="minMax"/>
        </c:scaling>
        <c:axPos val="b"/>
        <c:tickLblPos val="nextTo"/>
        <c:crossAx val="87694720"/>
        <c:crosses val="autoZero"/>
        <c:auto val="1"/>
        <c:lblAlgn val="ctr"/>
        <c:lblOffset val="100"/>
      </c:catAx>
      <c:valAx>
        <c:axId val="87694720"/>
        <c:scaling>
          <c:orientation val="minMax"/>
          <c:max val="100"/>
          <c:min val="0"/>
        </c:scaling>
        <c:axPos val="l"/>
        <c:majorGridlines/>
        <c:numFmt formatCode="#,##0" sourceLinked="0"/>
        <c:tickLblPos val="nextTo"/>
        <c:crossAx val="87693184"/>
        <c:crosses val="autoZero"/>
        <c:crossBetween val="between"/>
        <c:majorUnit val="20"/>
        <c:minorUnit val="10"/>
      </c:valAx>
    </c:plotArea>
    <c:legend>
      <c:legendPos val="r"/>
      <c:layout/>
    </c:legend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BFDC3-09D7-4319-BAEA-B5D75FC8EE0B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4B3AB-BEAC-4C02-B3DB-7751B0D4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8E8385-6CB2-41F1-9053-92089BC4A4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48600" y="0"/>
            <a:ext cx="1295399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0000"/>
                </a:schemeClr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71800"/>
            <a:ext cx="5120640" cy="170992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956048"/>
            <a:ext cx="5111496" cy="1004048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20000"/>
              </a:lnSpc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259"/>
            <a:ext cx="7071837" cy="901700"/>
          </a:xfrm>
        </p:spPr>
        <p:txBody>
          <a:bodyPr bIns="0"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2988"/>
            <a:ext cx="6843713" cy="381317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00" y="1103406"/>
            <a:ext cx="7085908" cy="841188"/>
          </a:xfrm>
        </p:spPr>
        <p:txBody>
          <a:bodyPr t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FD-0A41-48FF-9850-002E446D1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96435"/>
            <a:ext cx="7072313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93" y="443753"/>
            <a:ext cx="6970059" cy="3977640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63173"/>
            <a:ext cx="7072313" cy="804862"/>
          </a:xfrm>
        </p:spPr>
        <p:txBody>
          <a:bodyPr lIns="109728">
            <a:normAutofit/>
          </a:bodyPr>
          <a:lstStyle>
            <a:lvl1pPr marL="0" indent="0">
              <a:spcBef>
                <a:spcPct val="0"/>
              </a:spcBef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85800"/>
            <a:ext cx="1128713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8674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341" y="6181538"/>
            <a:ext cx="806824" cy="365125"/>
          </a:xfrm>
        </p:spPr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0659D-275A-4B77-A48B-C42C0FF38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44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953000"/>
            <a:ext cx="5113896" cy="100100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06353" y="9144"/>
            <a:ext cx="2743200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9" name="Picture 8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667871" cy="365125"/>
          </a:xfr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D99619C8-A375-448C-891B-9999C6BE8E6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24435"/>
            <a:ext cx="4845424" cy="731838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48454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144"/>
            <a:ext cx="2379663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4300"/>
            <a:ext cx="7315200" cy="850900"/>
          </a:xfrm>
        </p:spPr>
        <p:txBody>
          <a:bodyPr anchor="b" anchorCtr="0">
            <a:normAutofit/>
          </a:bodyPr>
          <a:lstStyle>
            <a:lvl1pPr algn="ctr">
              <a:defRPr sz="4400" b="1" cap="none" baseline="0"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099" y="3622344"/>
            <a:ext cx="7302501" cy="1105401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SectionHeader-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3559792"/>
            <a:ext cx="7315200" cy="1799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1706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63071" y="1949824"/>
            <a:ext cx="3474720" cy="4290753"/>
          </a:xfrm>
          <a:prstGeom prst="rect">
            <a:avLst/>
          </a:prstGeom>
        </p:spPr>
      </p:pic>
      <p:pic>
        <p:nvPicPr>
          <p:cNvPr id="11" name="Picture 10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992880" y="1945341"/>
            <a:ext cx="3474720" cy="42907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72236"/>
            <a:ext cx="3429000" cy="4174564"/>
          </a:xfrm>
          <a:prstGeom prst="roundRect">
            <a:avLst>
              <a:gd name="adj" fmla="val 4119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tIns="91440" bIns="9144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1706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1706" y="1972236"/>
            <a:ext cx="3429000" cy="4174564"/>
          </a:xfrm>
          <a:prstGeom prst="roundRect">
            <a:avLst>
              <a:gd name="adj" fmla="val 2941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vert="horz" lIns="91440" tIns="91440" rIns="91440" bIns="9144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buSzPct val="100000"/>
              <a:buFont typeface="Wingdings 2" pitchFamily="18" charset="2"/>
              <a:buChar char="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buSzPct val="100000"/>
              <a:buFont typeface="Wingdings 2" pitchFamily="18" charset="2"/>
              <a:buChar char="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buSzPct val="100000"/>
              <a:buFont typeface="Wingdings 2" pitchFamily="18" charset="2"/>
              <a:buChar char="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62943" y="4694238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l"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r">
              <a:defRPr sz="45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evelDivider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2400" y="0"/>
            <a:ext cx="107156" cy="6858000"/>
          </a:xfrm>
          <a:prstGeom prst="rect">
            <a:avLst/>
          </a:prstGeom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ransition spd="med">
    <p:fade thruBlk="1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2"/>
          </a:solidFill>
          <a:effectLst>
            <a:innerShdw blurRad="63500" dist="50800" dir="5400000">
              <a:schemeClr val="bg1"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400"/>
        </a:spcBef>
        <a:buClr>
          <a:schemeClr val="tx2"/>
        </a:buClr>
        <a:buSzPct val="100000"/>
        <a:buFont typeface="Wingdings 2" pitchFamily="18" charset="2"/>
        <a:buChar char=""/>
        <a:defRPr sz="26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4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22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0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18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Jerry Buckley\Local Settings\Temporary Internet Files\Content.IE5\U66SBT1R\MPj043949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57600"/>
          </a:xfrm>
          <a:solidFill>
            <a:schemeClr val="accent1">
              <a:lumMod val="75000"/>
              <a:alpha val="75000"/>
            </a:schemeClr>
          </a:solidFill>
        </p:spPr>
        <p:txBody>
          <a:bodyPr/>
          <a:lstStyle/>
          <a:p>
            <a:r>
              <a:rPr lang="en-US" sz="4400" smtClean="0">
                <a:solidFill>
                  <a:schemeClr val="bg1"/>
                </a:solidFill>
              </a:rPr>
              <a:t/>
            </a:r>
            <a:br>
              <a:rPr lang="en-US" sz="4400" smtClean="0">
                <a:solidFill>
                  <a:schemeClr val="bg1"/>
                </a:solidFill>
              </a:rPr>
            </a:br>
            <a:r>
              <a:rPr lang="en-US" sz="4400" smtClean="0">
                <a:solidFill>
                  <a:schemeClr val="bg1"/>
                </a:solidFill>
              </a:rPr>
              <a:t>	</a:t>
            </a:r>
            <a:r>
              <a:rPr lang="en-US" sz="5400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Conversations about           	Student Success…</a:t>
            </a:r>
            <a:br>
              <a:rPr lang="en-US" sz="5400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400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400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100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100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100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4000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Part II</a:t>
            </a:r>
            <a:r>
              <a:rPr lang="en-US" sz="2800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0"/>
            <a:ext cx="9144000" cy="3200399"/>
          </a:xfrm>
          <a:solidFill>
            <a:schemeClr val="accent1">
              <a:lumMod val="75000"/>
              <a:alpha val="75000"/>
            </a:schemeClr>
          </a:solidFill>
        </p:spPr>
        <p:txBody>
          <a:bodyPr>
            <a:normAutofit/>
          </a:bodyPr>
          <a:lstStyle/>
          <a:p>
            <a:pPr lvl="3">
              <a:buNone/>
            </a:pPr>
            <a:r>
              <a:rPr lang="en-US" sz="1600" smtClean="0">
                <a:solidFill>
                  <a:schemeClr val="bg1"/>
                </a:solidFill>
              </a:rPr>
              <a:t>		</a:t>
            </a:r>
          </a:p>
          <a:p>
            <a:pPr lvl="3">
              <a:buNone/>
            </a:pPr>
            <a:endParaRPr lang="en-US" sz="1600" smtClean="0">
              <a:solidFill>
                <a:schemeClr val="bg1"/>
              </a:solidFill>
            </a:endParaRPr>
          </a:p>
          <a:p>
            <a:pPr lvl="3">
              <a:buNone/>
            </a:pPr>
            <a:endParaRPr lang="en-US" sz="1600" smtClean="0">
              <a:solidFill>
                <a:schemeClr val="bg1"/>
              </a:solidFill>
            </a:endParaRPr>
          </a:p>
          <a:p>
            <a:pPr lvl="3">
              <a:buNone/>
            </a:pPr>
            <a:endParaRPr lang="en-US" sz="1600" smtClean="0">
              <a:solidFill>
                <a:schemeClr val="bg1"/>
              </a:solidFill>
            </a:endParaRPr>
          </a:p>
          <a:p>
            <a:pPr lvl="3">
              <a:buNone/>
            </a:pPr>
            <a:endParaRPr lang="en-US" sz="1600" smtClean="0">
              <a:solidFill>
                <a:schemeClr val="bg1"/>
              </a:solidFill>
            </a:endParaRPr>
          </a:p>
          <a:p>
            <a:pPr lvl="3">
              <a:buNone/>
            </a:pPr>
            <a:r>
              <a:rPr lang="en-US" sz="1600" smtClean="0">
                <a:solidFill>
                  <a:schemeClr val="bg1"/>
                </a:solidFill>
              </a:rPr>
              <a:t>	        </a:t>
            </a:r>
          </a:p>
          <a:p>
            <a:pPr lvl="3">
              <a:buNone/>
            </a:pPr>
            <a:endParaRPr lang="en-US" sz="1600" smtClean="0">
              <a:solidFill>
                <a:schemeClr val="bg1"/>
              </a:solidFill>
            </a:endParaRPr>
          </a:p>
          <a:p>
            <a:pPr lvl="3">
              <a:buNone/>
            </a:pPr>
            <a:endParaRPr lang="en-US" sz="1600" smtClean="0">
              <a:solidFill>
                <a:schemeClr val="bg1"/>
              </a:solidFill>
            </a:endParaRPr>
          </a:p>
          <a:p>
            <a:pPr lvl="3" algn="ctr">
              <a:buNone/>
            </a:pPr>
            <a:r>
              <a:rPr lang="en-US" sz="1600" smtClean="0">
                <a:solidFill>
                  <a:schemeClr val="bg1"/>
                </a:solidFill>
              </a:rPr>
              <a:t>				 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transparemt District Logo Vert colo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45" y="5873573"/>
            <a:ext cx="1853512" cy="822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071680"/>
            <a:ext cx="7498995" cy="2529598"/>
          </a:xfrm>
        </p:spPr>
        <p:txBody>
          <a:bodyPr/>
          <a:lstStyle/>
          <a:p>
            <a:pPr algn="l"/>
            <a:r>
              <a:rPr lang="en-US" sz="5400" dirty="0" smtClean="0"/>
              <a:t>The CLASS of 2006</a:t>
            </a:r>
            <a:br>
              <a:rPr lang="en-US" sz="5400" dirty="0" smtClean="0"/>
            </a:br>
            <a:r>
              <a:rPr lang="en-US" sz="3200" dirty="0" smtClean="0"/>
              <a:t> the novel…</a:t>
            </a:r>
            <a:br>
              <a:rPr lang="en-US" sz="32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Chapter 1  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9" y="4956048"/>
            <a:ext cx="7032567" cy="100404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595959"/>
                </a:solidFill>
              </a:rPr>
              <a:t>The story of our students, their challenges, and their lives…</a:t>
            </a:r>
          </a:p>
          <a:p>
            <a:pPr algn="l"/>
            <a:endParaRPr lang="en-US" dirty="0" smtClean="0"/>
          </a:p>
          <a:p>
            <a:pPr algn="l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	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756" y="24421"/>
            <a:ext cx="1279244" cy="179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757" y="1817753"/>
            <a:ext cx="1279244" cy="19188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754" y="3336479"/>
            <a:ext cx="1279244" cy="1933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756" y="4919502"/>
            <a:ext cx="1279241" cy="1914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transparemt District Logo Vert colo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385" y="5873573"/>
            <a:ext cx="1853512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2006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390650"/>
            <a:ext cx="7086600" cy="4525963"/>
          </a:xfrm>
        </p:spPr>
        <p:txBody>
          <a:bodyPr/>
          <a:lstStyle/>
          <a:p>
            <a:r>
              <a:rPr lang="en-US" dirty="0" smtClean="0"/>
              <a:t>This study includes all first-time college students taking college credit courses…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715248" y="2312458"/>
          <a:ext cx="7345539" cy="454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528"/>
            <a:ext cx="7436224" cy="747745"/>
          </a:xfrm>
        </p:spPr>
        <p:txBody>
          <a:bodyPr/>
          <a:lstStyle/>
          <a:p>
            <a:r>
              <a:rPr lang="en-US" dirty="0" smtClean="0"/>
              <a:t>The Fall 2006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Gender </a:t>
            </a:r>
            <a:r>
              <a:rPr lang="en-US" sz="1800" dirty="0" smtClean="0"/>
              <a:t>(Percent)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1454985" y="2567461"/>
          <a:ext cx="5153633" cy="329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Content Placeholder 4" descr="Students_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306" y="1"/>
            <a:ext cx="2845693" cy="248998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2006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Ethnicity: </a:t>
            </a:r>
            <a:r>
              <a:rPr lang="en-US" sz="1800" dirty="0" smtClean="0"/>
              <a:t>(Percent)</a:t>
            </a:r>
            <a:endParaRPr lang="en-US" sz="18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227626" y="2025748"/>
          <a:ext cx="7748756" cy="4618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Students_Cla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028" y="0"/>
            <a:ext cx="2702972" cy="2928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Jerry Buckley\Local Settings\Temporary Internet Files\Content.IE5\ODP6Q68E\MPj044221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867335"/>
            <a:ext cx="7086600" cy="731838"/>
          </a:xfrm>
        </p:spPr>
        <p:txBody>
          <a:bodyPr/>
          <a:lstStyle/>
          <a:p>
            <a:r>
              <a:rPr lang="en-US" dirty="0" smtClean="0"/>
              <a:t> Fall 2006</a:t>
            </a:r>
            <a:br>
              <a:rPr lang="en-US" dirty="0" smtClean="0"/>
            </a:br>
            <a:r>
              <a:rPr lang="en-US" sz="4800" i="1" dirty="0" smtClean="0"/>
              <a:t>“</a:t>
            </a:r>
            <a:r>
              <a:rPr lang="en-US" sz="3200" i="1" dirty="0" smtClean="0"/>
              <a:t>The Beginning”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2362200"/>
            <a:ext cx="7086600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Assessing our students skills…</a:t>
            </a:r>
          </a:p>
          <a:p>
            <a:pPr>
              <a:buNone/>
            </a:pPr>
            <a:endParaRPr lang="en-US" sz="100" dirty="0" smtClean="0"/>
          </a:p>
          <a:p>
            <a:pPr lvl="1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3,300 students participated in assessment</a:t>
            </a:r>
          </a:p>
          <a:p>
            <a:pPr lvl="1">
              <a:buNone/>
            </a:pPr>
            <a:endParaRPr lang="en-US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36% were college ready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64% at pre-collegiate skill level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Jerry Buckley\Local Settings\Temporary Internet Files\Content.IE5\EW8EGV66\MPj0439461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909"/>
            <a:ext cx="9144000" cy="7027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910"/>
            <a:ext cx="9144000" cy="2294709"/>
          </a:xfrm>
          <a:solidFill>
            <a:schemeClr val="accent6">
              <a:lumMod val="60000"/>
              <a:lumOff val="40000"/>
              <a:alpha val="83000"/>
            </a:schemeClr>
          </a:solidFill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Fall 2006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800" i="1" dirty="0" smtClean="0">
                <a:solidFill>
                  <a:schemeClr val="tx1"/>
                </a:solidFill>
              </a:rPr>
              <a:t>“</a:t>
            </a:r>
            <a:r>
              <a:rPr lang="en-US" sz="3600" i="1" dirty="0" smtClean="0">
                <a:solidFill>
                  <a:schemeClr val="tx1"/>
                </a:solidFill>
              </a:rPr>
              <a:t>The Beginning”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5686635"/>
          </a:xfrm>
          <a:solidFill>
            <a:schemeClr val="accent6">
              <a:lumMod val="60000"/>
              <a:lumOff val="40000"/>
              <a:alpha val="83000"/>
            </a:schemeClr>
          </a:solidFill>
        </p:spPr>
        <p:txBody>
          <a:bodyPr/>
          <a:lstStyle/>
          <a:p>
            <a:pPr lvl="1"/>
            <a:r>
              <a:rPr lang="en-US" sz="32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What </a:t>
            </a:r>
            <a:r>
              <a:rPr lang="en-US" sz="3200" b="1" i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basic skills classes </a:t>
            </a:r>
            <a:r>
              <a:rPr lang="en-US" sz="32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were taken?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Pre-collegiate students:</a:t>
            </a:r>
            <a:endParaRPr lang="en-US" sz="28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	63%</a:t>
            </a:r>
            <a:r>
              <a:rPr lang="en-US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took at least one recommended course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37%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took </a:t>
            </a:r>
            <a:r>
              <a:rPr lang="en-US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r>
              <a:rPr lang="en-US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recommended courses</a:t>
            </a:r>
            <a:endParaRPr lang="en-US" sz="28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indy.Miles\Local Settings\Temporary Internet Files\Content.IE5\B29785BR\MPj04423590000[1].jpg"/>
          <p:cNvPicPr>
            <a:picLocks noChangeAspect="1" noChangeArrowheads="1"/>
          </p:cNvPicPr>
          <p:nvPr/>
        </p:nvPicPr>
        <p:blipFill>
          <a:blip r:embed="rId3"/>
          <a:srcRect r="10842"/>
          <a:stretch>
            <a:fillRect/>
          </a:stretch>
        </p:blipFill>
        <p:spPr bwMode="auto">
          <a:xfrm>
            <a:off x="6258560" y="0"/>
            <a:ext cx="285496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487801"/>
            <a:ext cx="7086600" cy="977517"/>
          </a:xfrm>
        </p:spPr>
        <p:txBody>
          <a:bodyPr/>
          <a:lstStyle/>
          <a:p>
            <a:r>
              <a:rPr lang="en-US" dirty="0" smtClean="0"/>
              <a:t>Who Passed?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How did all cohort students do in their first term?”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349624" y="2057400"/>
          <a:ext cx="8296536" cy="461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indy.Miles\Local Settings\Temporary Internet Files\Content.IE5\DC4Z7122\MPj04422450000[1].jpg"/>
          <p:cNvPicPr>
            <a:picLocks noChangeAspect="1" noChangeArrowheads="1"/>
          </p:cNvPicPr>
          <p:nvPr/>
        </p:nvPicPr>
        <p:blipFill>
          <a:blip r:embed="rId3"/>
          <a:srcRect l="38889"/>
          <a:stretch>
            <a:fillRect/>
          </a:stretch>
        </p:blipFill>
        <p:spPr bwMode="auto">
          <a:xfrm>
            <a:off x="6350000" y="0"/>
            <a:ext cx="279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08667"/>
            <a:ext cx="7086600" cy="977517"/>
          </a:xfrm>
        </p:spPr>
        <p:txBody>
          <a:bodyPr/>
          <a:lstStyle/>
          <a:p>
            <a:r>
              <a:rPr lang="en-US" dirty="0" smtClean="0"/>
              <a:t>Who Passed?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“How did all cohort students do in their first term?”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560384" y="1879600"/>
          <a:ext cx="5434016" cy="349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8457" y="5615048"/>
            <a:ext cx="671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Each semester the colleges lose over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40%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their first time students…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Cindy.Miles\Local Settings\Temporary Internet Files\Content.IE5\DC4Z7122\MPj04394310000[1].jpg"/>
          <p:cNvPicPr>
            <a:picLocks noChangeAspect="1" noChangeArrowheads="1"/>
          </p:cNvPicPr>
          <p:nvPr/>
        </p:nvPicPr>
        <p:blipFill>
          <a:blip r:embed="rId3"/>
          <a:srcRect r="4949"/>
          <a:stretch>
            <a:fillRect/>
          </a:stretch>
        </p:blipFill>
        <p:spPr bwMode="auto">
          <a:xfrm>
            <a:off x="6611815" y="0"/>
            <a:ext cx="3048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08667"/>
            <a:ext cx="7086600" cy="977517"/>
          </a:xfrm>
        </p:spPr>
        <p:txBody>
          <a:bodyPr/>
          <a:lstStyle/>
          <a:p>
            <a:r>
              <a:rPr lang="en-US" dirty="0" smtClean="0"/>
              <a:t>Who Passed?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“How did all cohort students do in their first term?”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0" y="1905083"/>
          <a:ext cx="7922179" cy="476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Jerry Buckley\Local Settings\Temporary Internet Files\Content.IE5\EW8EGV66\MPj043943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1" y="0"/>
            <a:ext cx="91381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695700"/>
            <a:ext cx="8553450" cy="17526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Subsequent Term Success Rates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Spring 2007 – Spring 2009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Fall 2006 Cohort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25600" y="200026"/>
          <a:ext cx="5933440" cy="349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erry Buckley\Local Settings\Temporary Internet Files\Content.IE5\XIEY9SEI\MPj0411695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4800" b="1" dirty="0" smtClean="0"/>
              <a:t>Student Patterns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endParaRPr lang="en-US" sz="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California community colleges serve over  </a:t>
            </a:r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2.9 million students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year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 to 80%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students enrolled in California community colleges need developmental Mathematics and English courses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Nearly </a:t>
            </a:r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1.5 million CCC students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enroll in English and Math classes below college level each year…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Jerry Buckley\Local Settings\Temporary Internet Files\Content.IE5\EW8EGV66\MPj0439432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710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6273"/>
          </a:xfrm>
          <a:solidFill>
            <a:schemeClr val="accent5">
              <a:lumMod val="75000"/>
              <a:lumOff val="25000"/>
              <a:alpha val="90000"/>
            </a:schemeClr>
          </a:solidFill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Subsequent Term Success Rates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Spring 2007 – Spring 2009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55713"/>
          <a:ext cx="9144000" cy="560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Jerry Buckley\Local Settings\Temporary Internet Files\Content.IE5\ODP6Q68E\MPj044221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8337176" cy="731838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Subsequent Term Success Rates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Spring 2007 – Spring 2009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49250" y="1654629"/>
          <a:ext cx="5158921" cy="375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Jerry Buckley\Local Settings\Temporary Internet Files\Content.IE5\EW8EGV66\MPj0439461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909"/>
            <a:ext cx="9144000" cy="7027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909"/>
            <a:ext cx="9144000" cy="1341182"/>
          </a:xfrm>
          <a:solidFill>
            <a:schemeClr val="accent6">
              <a:lumMod val="60000"/>
              <a:lumOff val="40000"/>
              <a:alpha val="95000"/>
            </a:schemeClr>
          </a:solidFill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Subsequent Term Success Rates</a:t>
            </a:r>
            <a:b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Spring 2007 – Spring 2009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55713"/>
          <a:ext cx="9144000" cy="568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Jerry Buckley\Local Settings\Temporary Internet Files\Content.IE5\EW8EGV66\MPj043943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2" y="0"/>
            <a:ext cx="91381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Implications?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3" y="1600200"/>
            <a:ext cx="7542351" cy="452596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do these results indicate for: 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 students?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 instructors?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 colleges?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Documents and Settings\Jerry Buckley\Local Settings\Temporary Internet Files\Content.IE5\U66SBT1R\MPj044232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6273"/>
          </a:xfrm>
          <a:solidFill>
            <a:schemeClr val="accent2">
              <a:lumMod val="60000"/>
              <a:lumOff val="40000"/>
              <a:alpha val="7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do you predict?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6273"/>
            <a:ext cx="9144000" cy="5601727"/>
          </a:xfrm>
          <a:solidFill>
            <a:schemeClr val="accent2">
              <a:lumMod val="60000"/>
              <a:lumOff val="40000"/>
              <a:alpha val="7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Will our students achieve their goals?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2.  What barriers might they encounter?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3.  Will they persist?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4.  What are their statistical chances?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Documents and Settings\Jerry Buckley\Local Settings\Temporary Internet Files\Content.IE5\U66SBT1R\MPj044232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6273"/>
          </a:xfrm>
          <a:solidFill>
            <a:schemeClr val="accent2">
              <a:lumMod val="60000"/>
              <a:lumOff val="40000"/>
              <a:alpha val="7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Else Should be Assessed?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6273"/>
            <a:ext cx="9144000" cy="5601727"/>
          </a:xfrm>
          <a:solidFill>
            <a:schemeClr val="accent2">
              <a:lumMod val="60000"/>
              <a:lumOff val="40000"/>
              <a:alpha val="7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Additional data on retention /persistence?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2.  What are we doing currently?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3.  What services impact student success?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4.  What strategies impact student success?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GCCCD </a:t>
            </a:r>
            <a:r>
              <a:rPr lang="en-US" sz="4400" b="1" dirty="0" smtClean="0"/>
              <a:t>Basic Skills Courses</a:t>
            </a:r>
            <a:endParaRPr lang="en-US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866900"/>
          <a:ext cx="8229600" cy="410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1371600"/>
                <a:gridCol w="1371600"/>
              </a:tblGrid>
              <a:tr h="340395"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CC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GC</a:t>
                      </a:r>
                      <a:endParaRPr lang="en-US" sz="3200" b="0" dirty="0"/>
                    </a:p>
                  </a:txBody>
                  <a:tcPr/>
                </a:tc>
              </a:tr>
              <a:tr h="1217894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Arial" pitchFamily="34" charset="0"/>
                          <a:cs typeface="Arial" pitchFamily="34" charset="0"/>
                        </a:rPr>
                        <a:t>Assessed</a:t>
                      </a:r>
                      <a:r>
                        <a:rPr lang="en-US" sz="3200" b="0" baseline="0" dirty="0" smtClean="0">
                          <a:latin typeface="Arial" pitchFamily="34" charset="0"/>
                          <a:cs typeface="Arial" pitchFamily="34" charset="0"/>
                        </a:rPr>
                        <a:t> at Basic Skills / Pre-Collegiate Level</a:t>
                      </a:r>
                      <a:endParaRPr lang="en-US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Arial" pitchFamily="34" charset="0"/>
                          <a:cs typeface="Arial" pitchFamily="34" charset="0"/>
                        </a:rPr>
                        <a:t>71%</a:t>
                      </a:r>
                      <a:endParaRPr lang="en-US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  <a:endParaRPr lang="en-US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Arial" pitchFamily="34" charset="0"/>
                          <a:cs typeface="Arial" pitchFamily="34" charset="0"/>
                        </a:rPr>
                        <a:t>Enrolled in Basic Skills / Pre-Collegiate Courses</a:t>
                      </a:r>
                      <a:endParaRPr lang="en-US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Arial" pitchFamily="34" charset="0"/>
                          <a:cs typeface="Arial" pitchFamily="34" charset="0"/>
                        </a:rPr>
                        <a:t> 12%</a:t>
                      </a:r>
                      <a:endParaRPr lang="en-US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  <a:endParaRPr lang="en-US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2601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Arial" pitchFamily="34" charset="0"/>
                          <a:cs typeface="Arial" pitchFamily="34" charset="0"/>
                        </a:rPr>
                        <a:t>Percentage of Sections Offered</a:t>
                      </a:r>
                      <a:endParaRPr lang="en-US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  <a:endParaRPr lang="en-US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  <a:endParaRPr lang="en-US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432934" y="1937661"/>
            <a:ext cx="4294414" cy="4174671"/>
            <a:chOff x="1248" y="240"/>
            <a:chExt cx="4176" cy="3600"/>
          </a:xfrm>
          <a:scene3d>
            <a:camera prst="orthographicFront">
              <a:rot lat="0" lon="0" rev="10800000"/>
            </a:camera>
            <a:lightRig rig="threePt" dir="t"/>
          </a:scene3d>
        </p:grpSpPr>
        <p:sp>
          <p:nvSpPr>
            <p:cNvPr id="1028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1029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1030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1031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8527676" cy="731838"/>
          </a:xfrm>
        </p:spPr>
        <p:txBody>
          <a:bodyPr/>
          <a:lstStyle/>
          <a:p>
            <a:r>
              <a:rPr lang="en-US" dirty="0" smtClean="0"/>
              <a:t>GCCCD Basic Skills Students: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41526"/>
            <a:ext cx="7886700" cy="5260738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800" b="1" dirty="0" smtClean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61% </a:t>
            </a:r>
            <a:r>
              <a:rPr lang="en-US" b="1" dirty="0" smtClean="0">
                <a:solidFill>
                  <a:schemeClr val="tx1"/>
                </a:solidFill>
              </a:rPr>
              <a:t>Succeed in </a:t>
            </a:r>
            <a:r>
              <a:rPr lang="en-US" sz="2600" b="1" dirty="0" smtClean="0">
                <a:solidFill>
                  <a:schemeClr val="tx1"/>
                </a:solidFill>
              </a:rPr>
              <a:t>Basic Skills Classes</a:t>
            </a:r>
            <a:endParaRPr lang="en-US" b="1" dirty="0" smtClean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 39% </a:t>
            </a:r>
            <a:r>
              <a:rPr lang="en-US" b="1" dirty="0" smtClean="0">
                <a:solidFill>
                  <a:schemeClr val="tx1"/>
                </a:solidFill>
              </a:rPr>
              <a:t>go on to </a:t>
            </a:r>
            <a:r>
              <a:rPr lang="en-US" sz="2600" b="1" dirty="0" smtClean="0">
                <a:solidFill>
                  <a:schemeClr val="tx1"/>
                </a:solidFill>
              </a:rPr>
              <a:t>College Level Courses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</a:p>
          <a:p>
            <a:pPr lvl="2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 5% </a:t>
            </a:r>
            <a:r>
              <a:rPr lang="en-US" sz="2200" b="1" dirty="0" smtClean="0">
                <a:solidFill>
                  <a:schemeClr val="tx1"/>
                </a:solidFill>
              </a:rPr>
              <a:t>Transfer </a:t>
            </a:r>
            <a:r>
              <a:rPr lang="en-US" sz="2600" b="1" dirty="0" smtClean="0">
                <a:solidFill>
                  <a:schemeClr val="tx1"/>
                </a:solidFill>
              </a:rPr>
              <a:t>to Four-Year Universities</a:t>
            </a:r>
          </a:p>
          <a:p>
            <a:pPr lvl="2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100" b="1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   4% </a:t>
            </a:r>
            <a:r>
              <a:rPr lang="en-US" b="1" dirty="0" smtClean="0">
                <a:solidFill>
                  <a:schemeClr val="tx1"/>
                </a:solidFill>
              </a:rPr>
              <a:t>Earn a </a:t>
            </a:r>
            <a:r>
              <a:rPr lang="en-US" sz="2600" b="1" dirty="0" smtClean="0">
                <a:solidFill>
                  <a:schemeClr val="tx1"/>
                </a:solidFill>
              </a:rPr>
              <a:t>Degree or Certificate </a:t>
            </a:r>
          </a:p>
          <a:p>
            <a:pPr algn="ctr">
              <a:buNone/>
            </a:pPr>
            <a:r>
              <a:rPr lang="en-US" sz="1600" dirty="0" smtClean="0"/>
              <a:t>(Data extrapolated from GCCCD 2006 External Scan)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Jerry Buckley\Local Settings\Temporary Internet Files\Content.IE5\EW8EGV66\MPj0439432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710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6273"/>
          </a:xfrm>
          <a:solidFill>
            <a:schemeClr val="accent5">
              <a:lumMod val="75000"/>
              <a:lumOff val="25000"/>
              <a:alpha val="70000"/>
            </a:schemeClr>
          </a:solidFill>
        </p:spPr>
        <p:txBody>
          <a:bodyPr/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What Did We Learn Last Time?...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6274"/>
            <a:ext cx="9144000" cy="5601726"/>
          </a:xfrm>
          <a:solidFill>
            <a:schemeClr val="accent5">
              <a:lumMod val="75000"/>
              <a:lumOff val="25000"/>
              <a:alpha val="7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	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What’s the difference between…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sz="6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CalPass</a:t>
            </a: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 </a:t>
            </a:r>
          </a:p>
          <a:p>
            <a:pPr>
              <a:buNone/>
            </a:pP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2.  CLASS ?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udents_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8306" y="1"/>
            <a:ext cx="2845693" cy="24899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/>
              <a:t> Prelude to the Story…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17637"/>
            <a:ext cx="4365913" cy="51677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A discussion of student success should focus on people taking classes in our district…</a:t>
            </a:r>
          </a:p>
          <a:p>
            <a:pPr lvl="1">
              <a:spcAft>
                <a:spcPts val="600"/>
              </a:spcAft>
            </a:pPr>
            <a:r>
              <a:rPr lang="en-US" sz="3200" b="1" i="1" dirty="0" smtClean="0"/>
              <a:t>Who are they?</a:t>
            </a:r>
          </a:p>
          <a:p>
            <a:pPr lvl="1">
              <a:spcAft>
                <a:spcPts val="600"/>
              </a:spcAft>
            </a:pPr>
            <a:r>
              <a:rPr lang="en-US" sz="3200" b="1" i="1" dirty="0" smtClean="0"/>
              <a:t>What are their challenges?</a:t>
            </a:r>
          </a:p>
          <a:p>
            <a:pPr lvl="1">
              <a:spcAft>
                <a:spcPts val="600"/>
              </a:spcAft>
            </a:pPr>
            <a:r>
              <a:rPr lang="en-US" sz="3200" b="1" i="1" dirty="0" smtClean="0"/>
              <a:t>What impacts their lives as students?</a:t>
            </a:r>
          </a:p>
        </p:txBody>
      </p:sp>
      <p:pic>
        <p:nvPicPr>
          <p:cNvPr id="6" name="Picture 5" descr="Students_Cla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13" y="2178352"/>
            <a:ext cx="4016087" cy="4350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Jerry Buckley\Local Settings\Temporary Internet Files\Content.IE5\ODP6Q68E\MPj0407333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38301"/>
          </a:xfrm>
          <a:solidFill>
            <a:schemeClr val="accent6">
              <a:lumMod val="60000"/>
              <a:lumOff val="40000"/>
              <a:alpha val="77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Snapshot of our Students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4" y="1638300"/>
            <a:ext cx="9137276" cy="5241471"/>
          </a:xfr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How many degrees &amp; certificates?</a:t>
            </a:r>
            <a:endParaRPr lang="en-US" sz="3600" b="1" i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1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2006-2007 Academic Year:</a:t>
            </a:r>
          </a:p>
          <a:p>
            <a:pPr lvl="1">
              <a:buNone/>
            </a:pPr>
            <a:endParaRPr lang="en-US" sz="32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en-US" sz="32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682 certificates</a:t>
            </a:r>
          </a:p>
          <a:p>
            <a:pPr lvl="2">
              <a:buNone/>
            </a:pPr>
            <a:r>
              <a:rPr lang="en-US" sz="32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1,171 degrees</a:t>
            </a:r>
            <a:endParaRPr lang="en-US" sz="900" b="1" dirty="0" smtClean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en-US" sz="32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1,853 Total degrees &amp; Certificates</a:t>
            </a:r>
            <a:endParaRPr lang="en-US" sz="2400" b="1" dirty="0" smtClean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			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61% female	</a:t>
            </a:r>
          </a:p>
          <a:p>
            <a:pPr lvl="2">
              <a:buNone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			41% male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Jerry Buckley\Local Settings\Temporary Internet Files\Content.IE5\ODP6Q68E\MPj0407333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543"/>
            <a:ext cx="9144000" cy="2085975"/>
          </a:xfrm>
          <a:solidFill>
            <a:schemeClr val="accent6">
              <a:lumMod val="60000"/>
              <a:lumOff val="40000"/>
              <a:alpha val="77000"/>
            </a:schemeClr>
          </a:solidFill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Snapshot of our Students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4" y="2035628"/>
            <a:ext cx="9137276" cy="4822371"/>
          </a:xfr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Overall Success of </a:t>
            </a:r>
            <a:r>
              <a:rPr lang="en-US" sz="40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All</a:t>
            </a:r>
            <a:r>
              <a:rPr lang="en-US" sz="40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Students</a:t>
            </a:r>
            <a:endParaRPr lang="en-US" sz="40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Fall 2006:</a:t>
            </a:r>
          </a:p>
          <a:p>
            <a:pPr lvl="1">
              <a:buNone/>
            </a:pPr>
            <a:endParaRPr lang="en-US" sz="20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Course enrollment 	</a:t>
            </a:r>
            <a:r>
              <a:rPr lang="en-US" sz="32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84,781 students</a:t>
            </a: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Overall retention 	</a:t>
            </a:r>
            <a:r>
              <a:rPr lang="en-US" sz="32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79%</a:t>
            </a: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Overall success 	</a:t>
            </a:r>
            <a:r>
              <a:rPr lang="en-US" sz="32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65%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Jerry Buckley\Local Settings\Temporary Internet Files\Content.IE5\ODP6Q68E\MPj0407333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543"/>
            <a:ext cx="9144000" cy="2085975"/>
          </a:xfrm>
          <a:solidFill>
            <a:schemeClr val="accent6">
              <a:lumMod val="60000"/>
              <a:lumOff val="40000"/>
              <a:alpha val="77000"/>
            </a:schemeClr>
          </a:solidFill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Snapshot of our Students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4" y="2035628"/>
            <a:ext cx="9137276" cy="4822371"/>
          </a:xfr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Success for </a:t>
            </a:r>
            <a:r>
              <a:rPr lang="en-US" sz="40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Basic Skills Students</a:t>
            </a:r>
          </a:p>
          <a:p>
            <a:pPr lvl="1">
              <a:buNone/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Fall 2006:</a:t>
            </a:r>
          </a:p>
          <a:p>
            <a:pPr lvl="1">
              <a:buNone/>
            </a:pPr>
            <a:endParaRPr lang="en-US" sz="20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Course enrollment 	</a:t>
            </a:r>
            <a:r>
              <a:rPr lang="en-US" sz="32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21,330 students</a:t>
            </a: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Overall retention 	</a:t>
            </a:r>
            <a:r>
              <a:rPr lang="en-US" sz="32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79%</a:t>
            </a: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Overall success 	</a:t>
            </a:r>
            <a:r>
              <a:rPr lang="en-US" sz="32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62%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al">
  <a:themeElements>
    <a:clrScheme name="Custom 1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Metal">
      <a:majorFont>
        <a:latin typeface="Eurostile"/>
        <a:ea typeface=""/>
        <a:cs typeface=""/>
        <a:font script="Jpan" typeface="ＭＳ Ｐゴシック"/>
      </a:majorFont>
      <a:minorFont>
        <a:latin typeface="Eurostile"/>
        <a:ea typeface=""/>
        <a:cs typeface=""/>
        <a:font script="Jpan" typeface="ＭＳ Ｐゴシック"/>
      </a:minorFont>
    </a:fontScheme>
    <a:fmtScheme name="Meta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38100" dist="12700" dir="5400000" rotWithShape="0">
              <a:srgbClr val="FFFFFF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3000000"/>
            </a:lightRig>
          </a:scene3d>
          <a:sp3d contourW="15875" prstMaterial="matte">
            <a:bevelT w="63500" h="50800" prst="ang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Metal.thmx</Template>
  <TotalTime>3800</TotalTime>
  <Words>423</Words>
  <Application>Microsoft Office PowerPoint</Application>
  <PresentationFormat>On-screen Show (4:3)</PresentationFormat>
  <Paragraphs>165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Metal</vt:lpstr>
      <vt:lpstr>  Conversations about            Student Success…    Part II   </vt:lpstr>
      <vt:lpstr> Student Patterns</vt:lpstr>
      <vt:lpstr>GCCCD Basic Skills Courses</vt:lpstr>
      <vt:lpstr>GCCCD Basic Skills Students:</vt:lpstr>
      <vt:lpstr>What Did We Learn Last Time?...</vt:lpstr>
      <vt:lpstr> Prelude to the Story…</vt:lpstr>
      <vt:lpstr>   A Snapshot of our Students</vt:lpstr>
      <vt:lpstr>  A Snapshot of our Students</vt:lpstr>
      <vt:lpstr>  A Snapshot of our Students</vt:lpstr>
      <vt:lpstr>The CLASS of 2006  the novel…    Chapter 1  </vt:lpstr>
      <vt:lpstr>The Fall 2006 Cohort</vt:lpstr>
      <vt:lpstr>The Fall 2006 Cohort</vt:lpstr>
      <vt:lpstr>The Fall 2006 Cohort</vt:lpstr>
      <vt:lpstr> Fall 2006 “The Beginning”</vt:lpstr>
      <vt:lpstr>     Fall 2006  “The Beginning”</vt:lpstr>
      <vt:lpstr>Who Passed?</vt:lpstr>
      <vt:lpstr>Who Passed?</vt:lpstr>
      <vt:lpstr>Who Passed?</vt:lpstr>
      <vt:lpstr>Subsequent Term Success Rates Spring 2007 – Spring 2009 Fall 2006 Cohort</vt:lpstr>
      <vt:lpstr>Subsequent Term Success Rates Spring 2007 – Spring 2009</vt:lpstr>
      <vt:lpstr>Subsequent Term Success Rates Spring 2007 – Spring 2009</vt:lpstr>
      <vt:lpstr>Subsequent Term Success Rates Spring 2007 – Spring 2009</vt:lpstr>
      <vt:lpstr>Implications?</vt:lpstr>
      <vt:lpstr>What do you predict?</vt:lpstr>
      <vt:lpstr>What Else Should be Assessed?</vt:lpstr>
    </vt:vector>
  </TitlesOfParts>
  <Company>Grossmont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“CLASS” the novel…</dc:title>
  <dc:creator>Office 2004 Test Drive User</dc:creator>
  <cp:lastModifiedBy>Valued Acer Customer</cp:lastModifiedBy>
  <cp:revision>120</cp:revision>
  <dcterms:created xsi:type="dcterms:W3CDTF">2009-11-10T04:40:58Z</dcterms:created>
  <dcterms:modified xsi:type="dcterms:W3CDTF">2009-12-21T19:14:34Z</dcterms:modified>
</cp:coreProperties>
</file>