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39"/>
  </p:notesMasterIdLst>
  <p:handoutMasterIdLst>
    <p:handoutMasterId r:id="rId40"/>
  </p:handoutMasterIdLst>
  <p:sldIdLst>
    <p:sldId id="330" r:id="rId2"/>
    <p:sldId id="331" r:id="rId3"/>
    <p:sldId id="351" r:id="rId4"/>
    <p:sldId id="349" r:id="rId5"/>
    <p:sldId id="350" r:id="rId6"/>
    <p:sldId id="352" r:id="rId7"/>
    <p:sldId id="353" r:id="rId8"/>
    <p:sldId id="354" r:id="rId9"/>
    <p:sldId id="355" r:id="rId10"/>
    <p:sldId id="366" r:id="rId11"/>
    <p:sldId id="363" r:id="rId12"/>
    <p:sldId id="356" r:id="rId13"/>
    <p:sldId id="365" r:id="rId14"/>
    <p:sldId id="360" r:id="rId15"/>
    <p:sldId id="364" r:id="rId16"/>
    <p:sldId id="274" r:id="rId17"/>
    <p:sldId id="276" r:id="rId18"/>
    <p:sldId id="275" r:id="rId19"/>
    <p:sldId id="328" r:id="rId20"/>
    <p:sldId id="320" r:id="rId21"/>
    <p:sldId id="322" r:id="rId22"/>
    <p:sldId id="323" r:id="rId23"/>
    <p:sldId id="324" r:id="rId24"/>
    <p:sldId id="326" r:id="rId25"/>
    <p:sldId id="327" r:id="rId26"/>
    <p:sldId id="359" r:id="rId27"/>
    <p:sldId id="357" r:id="rId28"/>
    <p:sldId id="332" r:id="rId29"/>
    <p:sldId id="333" r:id="rId30"/>
    <p:sldId id="334" r:id="rId31"/>
    <p:sldId id="335" r:id="rId32"/>
    <p:sldId id="336" r:id="rId33"/>
    <p:sldId id="340" r:id="rId34"/>
    <p:sldId id="341" r:id="rId35"/>
    <p:sldId id="342" r:id="rId36"/>
    <p:sldId id="343" r:id="rId37"/>
    <p:sldId id="344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87218" autoAdjust="0"/>
  </p:normalViewPr>
  <p:slideViewPr>
    <p:cSldViewPr snapToGrid="0" snapToObjects="1">
      <p:cViewPr varScale="1">
        <p:scale>
          <a:sx n="51" d="100"/>
          <a:sy n="5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sz="2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 1,125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Project Success ENGL 98 Students: 354</c:v>
                </c:pt>
                <c:pt idx="1">
                  <c:v>Other ENGL 98 Students:  771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354</c:v>
                </c:pt>
                <c:pt idx="1">
                  <c:v>771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766172318748728"/>
          <c:y val="0.36449790461103793"/>
          <c:w val="0.33100063606842844"/>
          <c:h val="0.3947152458018343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</c:v>
                </c:pt>
                <c:pt idx="1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03040896"/>
        <c:axId val="103042432"/>
      </c:barChart>
      <c:catAx>
        <c:axId val="103040896"/>
        <c:scaling>
          <c:orientation val="minMax"/>
        </c:scaling>
        <c:axPos val="b"/>
        <c:tickLblPos val="nextTo"/>
        <c:crossAx val="103042432"/>
        <c:crosses val="autoZero"/>
        <c:auto val="1"/>
        <c:lblAlgn val="ctr"/>
        <c:lblOffset val="100"/>
      </c:catAx>
      <c:valAx>
        <c:axId val="103042432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03040896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sz="2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 1,053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Project Success ENGL 98 Students: 400</c:v>
                </c:pt>
                <c:pt idx="1">
                  <c:v>Other ENGL 98 Students:  653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</c:v>
                </c:pt>
                <c:pt idx="1">
                  <c:v>653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766172318748728"/>
          <c:y val="0.36449790461103793"/>
          <c:w val="0.33100063606842844"/>
          <c:h val="0.3947152458018343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Val val="1"/>
        </c:dLbls>
        <c:gapWidth val="100"/>
        <c:axId val="103299328"/>
        <c:axId val="103305216"/>
      </c:barChart>
      <c:catAx>
        <c:axId val="103299328"/>
        <c:scaling>
          <c:orientation val="minMax"/>
        </c:scaling>
        <c:axPos val="b"/>
        <c:tickLblPos val="nextTo"/>
        <c:crossAx val="103305216"/>
        <c:crosses val="autoZero"/>
        <c:auto val="1"/>
        <c:lblAlgn val="ctr"/>
        <c:lblOffset val="100"/>
      </c:catAx>
      <c:valAx>
        <c:axId val="103305216"/>
        <c:scaling>
          <c:orientation val="minMax"/>
          <c:max val="100"/>
          <c:min val="0"/>
        </c:scaling>
        <c:axPos val="l"/>
        <c:majorGridlines/>
        <c:numFmt formatCode="#,##0" sourceLinked="0"/>
        <c:tickLblPos val="nextTo"/>
        <c:crossAx val="103299328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>
              <c:idx val="7"/>
              <c:dLblPos val="outEnd"/>
              <c:showVal val="1"/>
            </c:dLbl>
            <c:dLbl>
              <c:idx val="8"/>
              <c:dLblPos val="outEnd"/>
              <c:showVal val="1"/>
            </c:dLbl>
            <c:delete val="1"/>
            <c:numFmt formatCode="#,##0" sourceLinked="0"/>
          </c:dLbls>
          <c:cat>
            <c:strRef>
              <c:f>Sheet1!$A$2:$A$6</c:f>
              <c:strCache>
                <c:ptCount val="5"/>
                <c:pt idx="0">
                  <c:v>White non-Hispanic</c:v>
                </c:pt>
                <c:pt idx="1">
                  <c:v>Unknown/Other</c:v>
                </c:pt>
                <c:pt idx="2">
                  <c:v>Hispanic</c:v>
                </c:pt>
                <c:pt idx="3">
                  <c:v>Black non-Hispanic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39.1</c:v>
                </c:pt>
                <c:pt idx="1">
                  <c:v>10.9</c:v>
                </c:pt>
                <c:pt idx="2">
                  <c:v>27.4</c:v>
                </c:pt>
                <c:pt idx="3">
                  <c:v>11.9</c:v>
                </c:pt>
                <c:pt idx="4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7.2113558981580514E-3"/>
                  <c:y val="0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Sheet1!$A$2:$A$6</c:f>
              <c:strCache>
                <c:ptCount val="5"/>
                <c:pt idx="0">
                  <c:v>White non-Hispanic</c:v>
                </c:pt>
                <c:pt idx="1">
                  <c:v>Unknown/Other</c:v>
                </c:pt>
                <c:pt idx="2">
                  <c:v>Hispanic</c:v>
                </c:pt>
                <c:pt idx="3">
                  <c:v>Black non-Hispanic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</c:v>
                </c:pt>
                <c:pt idx="1">
                  <c:v>12.3</c:v>
                </c:pt>
                <c:pt idx="2">
                  <c:v>27</c:v>
                </c:pt>
                <c:pt idx="3">
                  <c:v>11.8</c:v>
                </c:pt>
                <c:pt idx="4">
                  <c:v>15</c:v>
                </c:pt>
              </c:numCache>
            </c:numRef>
          </c:val>
        </c:ser>
        <c:gapWidth val="100"/>
        <c:axId val="103425536"/>
        <c:axId val="103427072"/>
      </c:barChart>
      <c:catAx>
        <c:axId val="10342553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3427072"/>
        <c:crosses val="autoZero"/>
        <c:auto val="1"/>
        <c:lblAlgn val="ctr"/>
        <c:lblOffset val="100"/>
      </c:catAx>
      <c:valAx>
        <c:axId val="103427072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103425536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>
              <c:idx val="7"/>
              <c:dLblPos val="outEnd"/>
              <c:showVal val="1"/>
            </c:dLbl>
            <c:dLbl>
              <c:idx val="8"/>
              <c:dLblPos val="outEnd"/>
              <c:showVal val="1"/>
            </c:dLbl>
            <c:delete val="1"/>
            <c:numFmt formatCode="#,##0" sourceLinked="0"/>
          </c:dLbls>
          <c:cat>
            <c:strRef>
              <c:f>Sheet1!$A$2:$A$6</c:f>
              <c:strCache>
                <c:ptCount val="5"/>
                <c:pt idx="0">
                  <c:v>50+</c:v>
                </c:pt>
                <c:pt idx="1">
                  <c:v>30-49</c:v>
                </c:pt>
                <c:pt idx="2">
                  <c:v>25-29</c:v>
                </c:pt>
                <c:pt idx="3">
                  <c:v>20-24</c:v>
                </c:pt>
                <c:pt idx="4">
                  <c:v>Under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</c:v>
                </c:pt>
                <c:pt idx="1">
                  <c:v>5.4</c:v>
                </c:pt>
                <c:pt idx="2">
                  <c:v>4.3</c:v>
                </c:pt>
                <c:pt idx="3">
                  <c:v>15.6</c:v>
                </c:pt>
                <c:pt idx="4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7.2113558981580514E-3"/>
                  <c:y val="0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Sheet1!$A$2:$A$6</c:f>
              <c:strCache>
                <c:ptCount val="5"/>
                <c:pt idx="0">
                  <c:v>50+</c:v>
                </c:pt>
                <c:pt idx="1">
                  <c:v>30-49</c:v>
                </c:pt>
                <c:pt idx="2">
                  <c:v>25-29</c:v>
                </c:pt>
                <c:pt idx="3">
                  <c:v>20-24</c:v>
                </c:pt>
                <c:pt idx="4">
                  <c:v>Under 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1.3</c:v>
                </c:pt>
                <c:pt idx="1">
                  <c:v>5.3</c:v>
                </c:pt>
                <c:pt idx="2">
                  <c:v>6.3</c:v>
                </c:pt>
                <c:pt idx="3">
                  <c:v>16</c:v>
                </c:pt>
                <c:pt idx="4">
                  <c:v>71.3</c:v>
                </c:pt>
              </c:numCache>
            </c:numRef>
          </c:val>
        </c:ser>
        <c:gapWidth val="100"/>
        <c:axId val="111514368"/>
        <c:axId val="111515904"/>
      </c:barChart>
      <c:catAx>
        <c:axId val="11151436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1515904"/>
        <c:crosses val="autoZero"/>
        <c:auto val="1"/>
        <c:lblAlgn val="ctr"/>
        <c:lblOffset val="100"/>
      </c:catAx>
      <c:valAx>
        <c:axId val="111515904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111514368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Sheet1!$D$1</c:f>
              <c:strCache>
                <c:ptCount val="1"/>
                <c:pt idx="0">
                  <c:v>Successful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</c:v>
                </c:pt>
                <c:pt idx="1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Successful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10.3</c:v>
                </c:pt>
                <c:pt idx="1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Withdrew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19.8</c:v>
                </c:pt>
                <c:pt idx="1">
                  <c:v>25.8</c:v>
                </c:pt>
              </c:numCache>
            </c:numRef>
          </c:val>
        </c:ser>
        <c:overlap val="100"/>
        <c:axId val="113747072"/>
        <c:axId val="113748608"/>
      </c:barChart>
      <c:catAx>
        <c:axId val="113747072"/>
        <c:scaling>
          <c:orientation val="minMax"/>
        </c:scaling>
        <c:axPos val="b"/>
        <c:tickLblPos val="nextTo"/>
        <c:crossAx val="113748608"/>
        <c:crosses val="autoZero"/>
        <c:auto val="1"/>
        <c:lblAlgn val="ctr"/>
        <c:lblOffset val="100"/>
      </c:catAx>
      <c:valAx>
        <c:axId val="113748608"/>
        <c:scaling>
          <c:orientation val="minMax"/>
        </c:scaling>
        <c:axPos val="l"/>
        <c:majorGridlines/>
        <c:numFmt formatCode="0%" sourceLinked="1"/>
        <c:tickLblPos val="nextTo"/>
        <c:crossAx val="113747072"/>
        <c:crosses val="autoZero"/>
        <c:crossBetween val="between"/>
        <c:majorUnit val="0.2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80.5</c:v>
                </c:pt>
                <c:pt idx="1">
                  <c:v>74.900000000000006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14114944"/>
        <c:axId val="114116480"/>
      </c:barChart>
      <c:catAx>
        <c:axId val="114114944"/>
        <c:scaling>
          <c:orientation val="minMax"/>
        </c:scaling>
        <c:axPos val="b"/>
        <c:tickLblPos val="nextTo"/>
        <c:crossAx val="114116480"/>
        <c:crosses val="autoZero"/>
        <c:auto val="1"/>
        <c:lblAlgn val="ctr"/>
        <c:lblOffset val="100"/>
      </c:catAx>
      <c:valAx>
        <c:axId val="114116480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1411494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4.5545318219221108E-3"/>
                  <c:y val="-2.25596154968572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63.5</c:v>
                </c:pt>
                <c:pt idx="1">
                  <c:v>55.7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14162688"/>
        <c:axId val="114168576"/>
      </c:barChart>
      <c:catAx>
        <c:axId val="114162688"/>
        <c:scaling>
          <c:orientation val="minMax"/>
        </c:scaling>
        <c:axPos val="b"/>
        <c:tickLblPos val="nextTo"/>
        <c:crossAx val="114168576"/>
        <c:crosses val="autoZero"/>
        <c:auto val="1"/>
        <c:lblAlgn val="ctr"/>
        <c:lblOffset val="100"/>
      </c:catAx>
      <c:valAx>
        <c:axId val="114168576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1416268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80.400000000000006</c:v>
                </c:pt>
                <c:pt idx="1">
                  <c:v>69.599999999999994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14419584"/>
        <c:axId val="114421120"/>
      </c:barChart>
      <c:catAx>
        <c:axId val="114419584"/>
        <c:scaling>
          <c:orientation val="minMax"/>
        </c:scaling>
        <c:axPos val="b"/>
        <c:tickLblPos val="nextTo"/>
        <c:crossAx val="114421120"/>
        <c:crosses val="autoZero"/>
        <c:auto val="1"/>
        <c:lblAlgn val="ctr"/>
        <c:lblOffset val="100"/>
      </c:catAx>
      <c:valAx>
        <c:axId val="114421120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1441958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-1.28912088553468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42.9</c:v>
                </c:pt>
                <c:pt idx="1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14488064"/>
        <c:axId val="114489600"/>
      </c:barChart>
      <c:catAx>
        <c:axId val="114488064"/>
        <c:scaling>
          <c:orientation val="minMax"/>
        </c:scaling>
        <c:axPos val="b"/>
        <c:tickLblPos val="nextTo"/>
        <c:crossAx val="114489600"/>
        <c:crosses val="autoZero"/>
        <c:auto val="1"/>
        <c:lblAlgn val="ctr"/>
        <c:lblOffset val="100"/>
      </c:catAx>
      <c:valAx>
        <c:axId val="114489600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1448806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gapWidth val="100"/>
        <c:axId val="54444800"/>
        <c:axId val="54446336"/>
      </c:barChart>
      <c:catAx>
        <c:axId val="54444800"/>
        <c:scaling>
          <c:orientation val="minMax"/>
        </c:scaling>
        <c:axPos val="b"/>
        <c:tickLblPos val="nextTo"/>
        <c:crossAx val="54446336"/>
        <c:crosses val="autoZero"/>
        <c:auto val="1"/>
        <c:lblAlgn val="ctr"/>
        <c:lblOffset val="100"/>
      </c:catAx>
      <c:valAx>
        <c:axId val="54446336"/>
        <c:scaling>
          <c:orientation val="minMax"/>
          <c:max val="100"/>
          <c:min val="0"/>
        </c:scaling>
        <c:axPos val="l"/>
        <c:majorGridlines/>
        <c:numFmt formatCode="#,##0" sourceLinked="0"/>
        <c:tickLblPos val="nextTo"/>
        <c:crossAx val="54444800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>
              <c:idx val="7"/>
              <c:dLblPos val="outEnd"/>
              <c:showVal val="1"/>
            </c:dLbl>
            <c:dLbl>
              <c:idx val="8"/>
              <c:dLblPos val="outEnd"/>
              <c:showVal val="1"/>
            </c:dLbl>
            <c:delete val="1"/>
            <c:numFmt formatCode="#,##0" sourceLinked="0"/>
          </c:dLbls>
          <c:cat>
            <c:strRef>
              <c:f>Sheet1!$A$2:$A$6</c:f>
              <c:strCache>
                <c:ptCount val="5"/>
                <c:pt idx="0">
                  <c:v>White non-Hispanic</c:v>
                </c:pt>
                <c:pt idx="1">
                  <c:v>Unknown/Other</c:v>
                </c:pt>
                <c:pt idx="2">
                  <c:v>Hispanic</c:v>
                </c:pt>
                <c:pt idx="3">
                  <c:v>Black non-Hispanic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10.200000000000001</c:v>
                </c:pt>
                <c:pt idx="2">
                  <c:v>25.9</c:v>
                </c:pt>
                <c:pt idx="3">
                  <c:v>11.3</c:v>
                </c:pt>
                <c:pt idx="4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7.2113558981580514E-3"/>
                  <c:y val="0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Sheet1!$A$2:$A$6</c:f>
              <c:strCache>
                <c:ptCount val="5"/>
                <c:pt idx="0">
                  <c:v>White non-Hispanic</c:v>
                </c:pt>
                <c:pt idx="1">
                  <c:v>Unknown/Other</c:v>
                </c:pt>
                <c:pt idx="2">
                  <c:v>Hispanic</c:v>
                </c:pt>
                <c:pt idx="3">
                  <c:v>Black non-Hispanic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46.3</c:v>
                </c:pt>
                <c:pt idx="1">
                  <c:v>7.3</c:v>
                </c:pt>
                <c:pt idx="2">
                  <c:v>24.3</c:v>
                </c:pt>
                <c:pt idx="3">
                  <c:v>12.4</c:v>
                </c:pt>
                <c:pt idx="4">
                  <c:v>9.6</c:v>
                </c:pt>
              </c:numCache>
            </c:numRef>
          </c:val>
        </c:ser>
        <c:gapWidth val="100"/>
        <c:axId val="54611968"/>
        <c:axId val="54613504"/>
      </c:barChart>
      <c:catAx>
        <c:axId val="5461196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613504"/>
        <c:crosses val="autoZero"/>
        <c:auto val="1"/>
        <c:lblAlgn val="ctr"/>
        <c:lblOffset val="100"/>
      </c:catAx>
      <c:valAx>
        <c:axId val="54613504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54611968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Other ENGL 98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>
              <c:idx val="7"/>
              <c:dLblPos val="outEnd"/>
              <c:showVal val="1"/>
            </c:dLbl>
            <c:dLbl>
              <c:idx val="8"/>
              <c:dLblPos val="outEnd"/>
              <c:showVal val="1"/>
            </c:dLbl>
            <c:delete val="1"/>
            <c:numFmt formatCode="#,##0" sourceLinked="0"/>
          </c:dLbls>
          <c:cat>
            <c:strRef>
              <c:f>Sheet1!$A$2:$A$6</c:f>
              <c:strCache>
                <c:ptCount val="5"/>
                <c:pt idx="0">
                  <c:v>50+</c:v>
                </c:pt>
                <c:pt idx="1">
                  <c:v>30-49</c:v>
                </c:pt>
                <c:pt idx="2">
                  <c:v>25-29</c:v>
                </c:pt>
                <c:pt idx="3">
                  <c:v>20-24</c:v>
                </c:pt>
                <c:pt idx="4">
                  <c:v>Under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3.4</c:v>
                </c:pt>
                <c:pt idx="2">
                  <c:v>3</c:v>
                </c:pt>
                <c:pt idx="3">
                  <c:v>13.5</c:v>
                </c:pt>
                <c:pt idx="4">
                  <c:v>79.8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Project Success ENGL 98 Students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7.2113558981580514E-3"/>
                  <c:y val="0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Sheet1!$A$2:$A$6</c:f>
              <c:strCache>
                <c:ptCount val="5"/>
                <c:pt idx="0">
                  <c:v>50+</c:v>
                </c:pt>
                <c:pt idx="1">
                  <c:v>30-49</c:v>
                </c:pt>
                <c:pt idx="2">
                  <c:v>25-29</c:v>
                </c:pt>
                <c:pt idx="3">
                  <c:v>20-24</c:v>
                </c:pt>
                <c:pt idx="4">
                  <c:v>Under 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5.9</c:v>
                </c:pt>
                <c:pt idx="2">
                  <c:v>7.1</c:v>
                </c:pt>
                <c:pt idx="3">
                  <c:v>16.399999999999999</c:v>
                </c:pt>
                <c:pt idx="4">
                  <c:v>70.099999999999994</c:v>
                </c:pt>
              </c:numCache>
            </c:numRef>
          </c:val>
        </c:ser>
        <c:gapWidth val="100"/>
        <c:axId val="54733824"/>
        <c:axId val="54747904"/>
      </c:barChart>
      <c:catAx>
        <c:axId val="5473382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747904"/>
        <c:crosses val="autoZero"/>
        <c:auto val="1"/>
        <c:lblAlgn val="ctr"/>
        <c:lblOffset val="100"/>
      </c:catAx>
      <c:valAx>
        <c:axId val="54747904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54733824"/>
        <c:crosses val="autoZero"/>
        <c:crossBetween val="between"/>
        <c:majorUnit val="20"/>
        <c:minorUnit val="1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Sheet1!$D$1</c:f>
              <c:strCache>
                <c:ptCount val="1"/>
                <c:pt idx="0">
                  <c:v>Successful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59.5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Successful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12.4</c:v>
                </c:pt>
                <c:pt idx="1">
                  <c:v>19.2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Withdrew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17.5</c:v>
                </c:pt>
                <c:pt idx="1">
                  <c:v>21.3</c:v>
                </c:pt>
              </c:numCache>
            </c:numRef>
          </c:val>
        </c:ser>
        <c:overlap val="100"/>
        <c:axId val="54840704"/>
        <c:axId val="54858880"/>
      </c:barChart>
      <c:catAx>
        <c:axId val="54840704"/>
        <c:scaling>
          <c:orientation val="minMax"/>
        </c:scaling>
        <c:axPos val="b"/>
        <c:tickLblPos val="nextTo"/>
        <c:crossAx val="54858880"/>
        <c:crosses val="autoZero"/>
        <c:auto val="1"/>
        <c:lblAlgn val="ctr"/>
        <c:lblOffset val="100"/>
      </c:catAx>
      <c:valAx>
        <c:axId val="54858880"/>
        <c:scaling>
          <c:orientation val="minMax"/>
        </c:scaling>
        <c:axPos val="l"/>
        <c:majorGridlines/>
        <c:numFmt formatCode="0%" sourceLinked="1"/>
        <c:tickLblPos val="nextTo"/>
        <c:crossAx val="54840704"/>
        <c:crosses val="autoZero"/>
        <c:crossBetween val="between"/>
        <c:majorUnit val="0.2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81.400000000000006</c:v>
                </c:pt>
                <c:pt idx="1">
                  <c:v>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gapWidth val="100"/>
        <c:axId val="55020160"/>
        <c:axId val="55038336"/>
      </c:barChart>
      <c:catAx>
        <c:axId val="55020160"/>
        <c:scaling>
          <c:orientation val="minMax"/>
        </c:scaling>
        <c:axPos val="b"/>
        <c:tickLblPos val="nextTo"/>
        <c:crossAx val="55038336"/>
        <c:crosses val="autoZero"/>
        <c:auto val="1"/>
        <c:lblAlgn val="ctr"/>
        <c:lblOffset val="100"/>
      </c:catAx>
      <c:valAx>
        <c:axId val="55038336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55020160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-1.93368132830204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8317977328832078E-3"/>
                  <c:y val="-4.18964287798775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61.6</c:v>
                </c:pt>
                <c:pt idx="1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gapWidth val="100"/>
        <c:axId val="68781568"/>
        <c:axId val="68783104"/>
      </c:barChart>
      <c:catAx>
        <c:axId val="68781568"/>
        <c:scaling>
          <c:orientation val="minMax"/>
        </c:scaling>
        <c:axPos val="b"/>
        <c:tickLblPos val="nextTo"/>
        <c:crossAx val="68783104"/>
        <c:crosses val="autoZero"/>
        <c:auto val="1"/>
        <c:lblAlgn val="ctr"/>
        <c:lblOffset val="100"/>
      </c:catAx>
      <c:valAx>
        <c:axId val="68783104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6878156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81.5</c:v>
                </c:pt>
                <c:pt idx="1">
                  <c:v>69.5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gapWidth val="100"/>
        <c:axId val="102814080"/>
        <c:axId val="102815616"/>
      </c:barChart>
      <c:catAx>
        <c:axId val="102814080"/>
        <c:scaling>
          <c:orientation val="minMax"/>
        </c:scaling>
        <c:axPos val="b"/>
        <c:tickLblPos val="nextTo"/>
        <c:crossAx val="102815616"/>
        <c:crosses val="autoZero"/>
        <c:auto val="1"/>
        <c:lblAlgn val="ctr"/>
        <c:lblOffset val="100"/>
      </c:catAx>
      <c:valAx>
        <c:axId val="102815616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02814080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41.5</c:v>
                </c:pt>
                <c:pt idx="1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02878208"/>
        <c:axId val="102908672"/>
      </c:barChart>
      <c:catAx>
        <c:axId val="102878208"/>
        <c:scaling>
          <c:orientation val="minMax"/>
        </c:scaling>
        <c:axPos val="b"/>
        <c:tickLblPos val="nextTo"/>
        <c:crossAx val="102908672"/>
        <c:crosses val="autoZero"/>
        <c:auto val="1"/>
        <c:lblAlgn val="ctr"/>
        <c:lblOffset val="100"/>
      </c:catAx>
      <c:valAx>
        <c:axId val="102908672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0287820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CEB13E-A561-45CF-AEE1-934E17E97FBC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C7BDD7-506A-4DF5-8E1E-1A27F82E1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DBFDC3-09D7-4319-BAEA-B5D75FC8EE0B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C4B3AB-BEAC-4C02-B3DB-7751B0D4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 cstate="print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 cstate="print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erry Buckley\Local Settings\Temporary Internet Files\Content.IE5\U66SBT1R\MPj043949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  <a:solidFill>
            <a:schemeClr val="accent1">
              <a:lumMod val="75000"/>
              <a:alpha val="75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Conversations about           	Student Success…</a:t>
            </a:r>
            <a:br>
              <a:rPr lang="en-US" sz="5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1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Part III</a:t>
            </a:r>
            <a:b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Grossmont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College’s</a:t>
            </a: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“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Project Success”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776"/>
            <a:ext cx="9144000" cy="1966711"/>
          </a:xfrm>
          <a:solidFill>
            <a:schemeClr val="accent1">
              <a:lumMod val="75000"/>
              <a:alpha val="75000"/>
            </a:schemeClr>
          </a:solidFill>
        </p:spPr>
        <p:txBody>
          <a:bodyPr>
            <a:normAutofit fontScale="70000" lnSpcReduction="20000"/>
          </a:bodyPr>
          <a:lstStyle/>
          <a:p>
            <a:pPr lvl="3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		</a:t>
            </a: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	        </a:t>
            </a: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3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				 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transparemt District Logo Vert color.gif"/>
          <p:cNvPicPr>
            <a:picLocks noChangeAspect="1"/>
          </p:cNvPicPr>
          <p:nvPr/>
        </p:nvPicPr>
        <p:blipFill>
          <a:blip r:embed="rId4" cstate="print">
            <a:lum bright="21000" contrast="13000"/>
          </a:blip>
          <a:stretch>
            <a:fillRect/>
          </a:stretch>
        </p:blipFill>
        <p:spPr>
          <a:xfrm>
            <a:off x="3598945" y="5873573"/>
            <a:ext cx="1853512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Vision Becomes Reality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1995 to the Present:  Links include General Education Courses in Communication, Humanities, History, Science, Math, Geology, Anthropology, Philosophy, Psychology, and Literature</a:t>
            </a:r>
          </a:p>
          <a:p>
            <a:r>
              <a:rPr lang="en-US" dirty="0" smtClean="0"/>
              <a:t>English 90 is linked to English 90R and Personal Development Courses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97" dirty="0" smtClean="0"/>
              <a:t>12 Links of English 98/98R</a:t>
            </a:r>
          </a:p>
          <a:p>
            <a:r>
              <a:rPr lang="en-US" sz="3097" dirty="0" smtClean="0"/>
              <a:t>Approximately 15 Instructors and 350 Students </a:t>
            </a:r>
          </a:p>
          <a:p>
            <a:r>
              <a:rPr lang="en-US" sz="3097" dirty="0" smtClean="0"/>
              <a:t>Highly Coordinated Integration of Courses as a Result of Instructor Workshops (Curriculum Development-Sharing Teaching and Learning Strategies/Research)</a:t>
            </a:r>
          </a:p>
          <a:p>
            <a:r>
              <a:rPr lang="en-US" sz="3097" dirty="0" smtClean="0"/>
              <a:t>Integrative Assignments and “Big Ideas”</a:t>
            </a:r>
          </a:p>
          <a:p>
            <a:r>
              <a:rPr lang="en-US" sz="3097" dirty="0" smtClean="0"/>
              <a:t>Evaluating Our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Vision Becomes Reality</a:t>
            </a:r>
            <a:endParaRPr lang="en-US" sz="2400" dirty="0"/>
          </a:p>
        </p:txBody>
      </p:sp>
      <p:pic>
        <p:nvPicPr>
          <p:cNvPr id="6" name="Picture 5" descr="Matt xmas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Mentoring Instructors</a:t>
            </a:r>
          </a:p>
          <a:p>
            <a:r>
              <a:rPr lang="en-US" dirty="0" smtClean="0"/>
              <a:t>Visiting Partner’s Classroom</a:t>
            </a:r>
          </a:p>
          <a:p>
            <a:r>
              <a:rPr lang="en-US" dirty="0" smtClean="0"/>
              <a:t>Conferencing with Students</a:t>
            </a:r>
          </a:p>
          <a:p>
            <a:r>
              <a:rPr lang="en-US" dirty="0" smtClean="0"/>
              <a:t>Building Partnerships with Counseling, Admissions, and Scheduling</a:t>
            </a:r>
          </a:p>
          <a:p>
            <a:r>
              <a:rPr lang="en-US" dirty="0" smtClean="0"/>
              <a:t>Solving Problems with the Guidance of Administration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CC 2008 0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996" r="-1996"/>
          <a:stretch>
            <a:fillRect/>
          </a:stretch>
        </p:blipFill>
        <p:spPr/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2006 Project Success Cohort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90650"/>
            <a:ext cx="7086600" cy="4525963"/>
          </a:xfrm>
        </p:spPr>
        <p:txBody>
          <a:bodyPr/>
          <a:lstStyle/>
          <a:p>
            <a:r>
              <a:rPr lang="en-US" dirty="0" smtClean="0"/>
              <a:t>This study includes all Fall 2006 English 98 students at Grossmont College…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715249" y="2312458"/>
          <a:ext cx="6720975" cy="422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1329856" y="2204185"/>
          <a:ext cx="5153633" cy="366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2006 Project Success Cohort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05280" y="3377635"/>
            <a:ext cx="104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</a:t>
            </a:r>
            <a:endParaRPr lang="en-US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Ethnicity: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227626" y="2210614"/>
          <a:ext cx="7044445" cy="443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2006 Project Success Cohort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Age: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227626" y="2210614"/>
          <a:ext cx="7044445" cy="443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2006 Project Success Cohort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Every Student Counts, Every Student Succeeds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 Success:  A Continuing Saga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Passed?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“What were students’ success rates in English 98?”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987565" y="203661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Spring 2007*?”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7042" y="6126163"/>
            <a:ext cx="494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all Fall 2006 English 98 students who persisted to Spring 2007.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Fall 2007*?”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i="1" dirty="0">
              <a:solidFill>
                <a:srgbClr val="00B050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907" y="6126163"/>
            <a:ext cx="5117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all Fall 2006 English 98 students who persisted to Fall 2007.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What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continue to the next English course*?”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624" y="6126163"/>
            <a:ext cx="741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students who were successful in English 98 in Fall 2006 and attempted English 110 by Spring 2007.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What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continue to English 120*?”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624" y="6126163"/>
            <a:ext cx="721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students who were successful in English 98 in Fall 2006 and attempted English 120 by Fall 2007.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13" y="487801"/>
            <a:ext cx="7253344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graduated?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earn a degree or certificate*?”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753" y="6126163"/>
            <a:ext cx="721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students with a goal of degree or certificate who graduated within 3 years (by Summer 2009).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Expanding Our Horizons…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15 Links of English 98/98R</a:t>
            </a:r>
          </a:p>
          <a:p>
            <a:r>
              <a:rPr lang="en-US" sz="2400" dirty="0" smtClean="0"/>
              <a:t>Approximately 15 Instructors and 400 Students</a:t>
            </a:r>
          </a:p>
          <a:p>
            <a:r>
              <a:rPr lang="en-US" sz="2400" dirty="0" smtClean="0"/>
              <a:t>Developing Contextualized Links to Prepare Students for Career Pathways</a:t>
            </a:r>
          </a:p>
          <a:p>
            <a:r>
              <a:rPr lang="en-US" sz="2400" dirty="0" smtClean="0"/>
              <a:t>Creating “The English Academy”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2008 Project Success Cohort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90650"/>
            <a:ext cx="7086600" cy="4525963"/>
          </a:xfrm>
        </p:spPr>
        <p:txBody>
          <a:bodyPr/>
          <a:lstStyle/>
          <a:p>
            <a:r>
              <a:rPr lang="en-US" dirty="0" smtClean="0"/>
              <a:t>This study includes all Fall 2008 English 98 students at Grossmont College…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715249" y="2312458"/>
          <a:ext cx="6720975" cy="422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Gender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1329856" y="2204185"/>
          <a:ext cx="5153633" cy="366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2008 Project Success Cohort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05280" y="3377635"/>
            <a:ext cx="104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</a:t>
            </a:r>
            <a:endParaRPr lang="en-US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Starring: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Cast of Thousands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Ethnicity: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227626" y="2210614"/>
          <a:ext cx="7044445" cy="443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2008 Project Success Cohort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Age: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227626" y="2210614"/>
          <a:ext cx="7044445" cy="443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Fall 2008 Project Success Cohort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2008: Who Passed?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“What were students’ success rates in English 98?”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987565" y="203661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2008: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Spring 2009*?”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8166" y="6126163"/>
            <a:ext cx="4976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all Fall 2008 English 98 students who persisted to Spring 2009.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2008: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Fall 2009*?”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i="1" dirty="0">
              <a:solidFill>
                <a:srgbClr val="00B050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328" y="6126163"/>
            <a:ext cx="6731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Fall 2008 English 98 students who persisted to Fall 2009. Based on Fall 2009 Census data.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2008: What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continue to the next English course*?”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624" y="6126163"/>
            <a:ext cx="741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students who were successful in English 98 in Fall 2008 and attempted English 110 by Spring 2009.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2008: What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continue to English 120*?”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624" y="6126163"/>
            <a:ext cx="7215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Percent of students who were successful in English 98 in Fall 2008 and attempted English 120 by Fall 2009. Based on Fall 2009 Census data.</a:t>
            </a:r>
            <a:endParaRPr lang="en-US" sz="11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Experiences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Starring: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Cast of Thousands</a:t>
            </a:r>
            <a:endParaRPr lang="en-US" dirty="0"/>
          </a:p>
        </p:txBody>
      </p:sp>
      <p:pic>
        <p:nvPicPr>
          <p:cNvPr id="4" name="Picture 3" descr="Sue Jensen grou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A Warrior’s Vision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1005" y="3180678"/>
            <a:ext cx="2995986" cy="188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9143999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3999" cy="71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Reading and Writing Instruction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Is more effective in improving reading comprehension</a:t>
            </a:r>
          </a:p>
          <a:p>
            <a:r>
              <a:rPr lang="en-US" sz="2800" dirty="0" smtClean="0"/>
              <a:t>Is more effective in improving vocabulary</a:t>
            </a:r>
          </a:p>
          <a:p>
            <a:r>
              <a:rPr lang="en-US" sz="2800" dirty="0" smtClean="0"/>
              <a:t>Is more effective for academically underprepared students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Developmental Link</a:t>
            </a:r>
            <a:br>
              <a:rPr lang="en-US" dirty="0" smtClean="0"/>
            </a:br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838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Grammar and Mechanics</a:t>
            </a:r>
          </a:p>
          <a:p>
            <a:pPr>
              <a:buNone/>
            </a:pPr>
            <a:r>
              <a:rPr lang="en-US" sz="8000" dirty="0" smtClean="0"/>
              <a:t>Writing</a:t>
            </a:r>
          </a:p>
          <a:p>
            <a:pPr>
              <a:buNone/>
            </a:pPr>
            <a:r>
              <a:rPr lang="en-US" sz="8000" b="1" dirty="0" smtClean="0"/>
              <a:t>Fiction and Non-Fiction Readings</a:t>
            </a:r>
          </a:p>
          <a:p>
            <a:pPr>
              <a:buNone/>
            </a:pPr>
            <a:r>
              <a:rPr lang="en-US" sz="8000" dirty="0" smtClean="0"/>
              <a:t>Comprehension </a:t>
            </a:r>
          </a:p>
          <a:p>
            <a:pPr>
              <a:buNone/>
            </a:pPr>
            <a:r>
              <a:rPr lang="en-US" sz="8000" dirty="0" smtClean="0"/>
              <a:t>Vocabulary Development</a:t>
            </a:r>
          </a:p>
          <a:p>
            <a:pPr>
              <a:buNone/>
            </a:pPr>
            <a:r>
              <a:rPr lang="en-US" sz="8000" dirty="0" smtClean="0"/>
              <a:t>Safety and Security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Research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1991-1994 Success Rates</a:t>
            </a:r>
          </a:p>
          <a:p>
            <a:r>
              <a:rPr lang="en-US" sz="2400" dirty="0" smtClean="0"/>
              <a:t>Control Group(9,000)--Project Success(819)</a:t>
            </a:r>
          </a:p>
          <a:p>
            <a:r>
              <a:rPr lang="en-US" sz="2400" dirty="0" smtClean="0"/>
              <a:t>58.9%---------68.6%     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Custom 1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3940</TotalTime>
  <Words>823</Words>
  <Application>Microsoft Office PowerPoint</Application>
  <PresentationFormat>On-screen Show (4:3)</PresentationFormat>
  <Paragraphs>207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Metal</vt:lpstr>
      <vt:lpstr>  Conversations about            Student Success…    Part III    Grossmont College’s  “Project Success”   </vt:lpstr>
      <vt:lpstr>When Every Student Counts, Every Student Succeeds</vt:lpstr>
      <vt:lpstr>Starring:</vt:lpstr>
      <vt:lpstr>Starring:</vt:lpstr>
      <vt:lpstr>Chapter 1</vt:lpstr>
      <vt:lpstr>Slide 6</vt:lpstr>
      <vt:lpstr>Concurrent Reading and Writing Instruction</vt:lpstr>
      <vt:lpstr>One Developmental Link 1985</vt:lpstr>
      <vt:lpstr>Preliminary Research</vt:lpstr>
      <vt:lpstr>Chapter 2</vt:lpstr>
      <vt:lpstr>Growth Years</vt:lpstr>
      <vt:lpstr>Fall 2006</vt:lpstr>
      <vt:lpstr>Chapter 2</vt:lpstr>
      <vt:lpstr>Creating Community</vt:lpstr>
      <vt:lpstr>Slide 15</vt:lpstr>
      <vt:lpstr>Fall 2006 Project Success Cohort</vt:lpstr>
      <vt:lpstr>Fall 2006 Project Success Cohort</vt:lpstr>
      <vt:lpstr>Fall 2006 Project Success Cohort</vt:lpstr>
      <vt:lpstr>Fall 2006 Project Success Cohort</vt:lpstr>
      <vt:lpstr>Fall 2006: Who Passed?</vt:lpstr>
      <vt:lpstr>Fall 2006: Who Stayed?</vt:lpstr>
      <vt:lpstr>Fall 2006: Who Stayed?</vt:lpstr>
      <vt:lpstr>Fall 2006: What next?</vt:lpstr>
      <vt:lpstr>Fall 2006: What next?</vt:lpstr>
      <vt:lpstr>Fall 2006: Who graduated?</vt:lpstr>
      <vt:lpstr>Chapter 3</vt:lpstr>
      <vt:lpstr>Fall 2008</vt:lpstr>
      <vt:lpstr>Fall 2008 Project Success Cohort</vt:lpstr>
      <vt:lpstr>Fall 2008 Project Success Cohort</vt:lpstr>
      <vt:lpstr>Fall 2008 Project Success Cohort</vt:lpstr>
      <vt:lpstr>Fall 2008 Project Success Cohort</vt:lpstr>
      <vt:lpstr>Fall 2008: Who Passed?</vt:lpstr>
      <vt:lpstr>Fall 2008: Who Stayed?</vt:lpstr>
      <vt:lpstr>Fall 2008: Who Stayed?</vt:lpstr>
      <vt:lpstr>Fall 2008: What next?</vt:lpstr>
      <vt:lpstr>Fall 2008: What next?</vt:lpstr>
      <vt:lpstr>Chapter 4</vt:lpstr>
    </vt:vector>
  </TitlesOfParts>
  <Company>Grossmont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“CLASS” the novel…</dc:title>
  <dc:creator>Office 2004 Test Drive User</dc:creator>
  <cp:lastModifiedBy>Valued Acer Customer</cp:lastModifiedBy>
  <cp:revision>190</cp:revision>
  <dcterms:created xsi:type="dcterms:W3CDTF">2009-12-14T15:36:57Z</dcterms:created>
  <dcterms:modified xsi:type="dcterms:W3CDTF">2009-12-21T19:08:44Z</dcterms:modified>
</cp:coreProperties>
</file>