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theme/theme14.xml" ContentType="application/vnd.openxmlformats-officedocument.theme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charts/chart8.xml" ContentType="application/vnd.openxmlformats-officedocument.drawingml.char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commentAuthors.xml" ContentType="application/vnd.openxmlformats-officedocument.presentationml.commentAuthors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diagrams/quickStyle1.xml" ContentType="application/vnd.openxmlformats-officedocument.drawingml.diagramStyl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charts/chart6.xml" ContentType="application/vnd.openxmlformats-officedocument.drawingml.char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drawings/drawing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7" r:id="rId2"/>
    <p:sldMasterId id="2147483770" r:id="rId3"/>
    <p:sldMasterId id="2147483782" r:id="rId4"/>
    <p:sldMasterId id="2147483795" r:id="rId5"/>
    <p:sldMasterId id="2147483808" r:id="rId6"/>
    <p:sldMasterId id="2147483820" r:id="rId7"/>
    <p:sldMasterId id="2147483833" r:id="rId8"/>
    <p:sldMasterId id="2147483846" r:id="rId9"/>
    <p:sldMasterId id="2147483848" r:id="rId10"/>
    <p:sldMasterId id="2147483861" r:id="rId11"/>
    <p:sldMasterId id="2147483863" r:id="rId12"/>
    <p:sldMasterId id="2147483884" r:id="rId13"/>
    <p:sldMasterId id="2147483897" r:id="rId14"/>
  </p:sldMasterIdLst>
  <p:notesMasterIdLst>
    <p:notesMasterId r:id="rId27"/>
  </p:notesMasterIdLst>
  <p:sldIdLst>
    <p:sldId id="256" r:id="rId15"/>
    <p:sldId id="276" r:id="rId16"/>
    <p:sldId id="279" r:id="rId17"/>
    <p:sldId id="278" r:id="rId18"/>
    <p:sldId id="271" r:id="rId19"/>
    <p:sldId id="262" r:id="rId20"/>
    <p:sldId id="273" r:id="rId21"/>
    <p:sldId id="264" r:id="rId22"/>
    <p:sldId id="263" r:id="rId23"/>
    <p:sldId id="274" r:id="rId24"/>
    <p:sldId id="275" r:id="rId25"/>
    <p:sldId id="277" r:id="rId26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ifer Magoffin" initials="JL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Cuyamaca College Matriculation Study 2007-08</a:t>
            </a:r>
            <a:endParaRPr lang="en-US" sz="20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Fall 2007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3513513513513539E-2"/>
                  <c:y val="-2.6960784313725481E-2"/>
                </c:manualLayout>
              </c:layout>
              <c:showVal val="1"/>
            </c:dLbl>
            <c:dLbl>
              <c:idx val="1"/>
              <c:layout>
                <c:manualLayout>
                  <c:x val="1.3513513513513539E-2"/>
                  <c:y val="-3.9215686274509852E-2"/>
                </c:manualLayout>
              </c:layout>
              <c:showVal val="1"/>
            </c:dLbl>
            <c:txPr>
              <a:bodyPr rot="-1500000"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Course Success</c:v>
                </c:pt>
                <c:pt idx="1">
                  <c:v>Course Retention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0.59400000000000042</c:v>
                </c:pt>
                <c:pt idx="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Spring 2008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6516516516516543E-2"/>
                  <c:y val="-1.7156862745098068E-2"/>
                </c:manualLayout>
              </c:layout>
              <c:showVal val="1"/>
            </c:dLbl>
            <c:dLbl>
              <c:idx val="1"/>
              <c:layout>
                <c:manualLayout>
                  <c:x val="1.6516516516516543E-2"/>
                  <c:y val="-2.4509803921568651E-2"/>
                </c:manualLayout>
              </c:layout>
              <c:showVal val="1"/>
            </c:dLbl>
            <c:txPr>
              <a:bodyPr rot="-1500000"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Course Success</c:v>
                </c:pt>
                <c:pt idx="1">
                  <c:v>Course Retention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0.62000000000000044</c:v>
                </c:pt>
                <c:pt idx="1">
                  <c:v>0.81399999999999995</c:v>
                </c:pt>
              </c:numCache>
            </c:numRef>
          </c:val>
        </c:ser>
        <c:dLbls>
          <c:showVal val="1"/>
        </c:dLbls>
        <c:shape val="box"/>
        <c:axId val="106985344"/>
        <c:axId val="106986880"/>
        <c:axId val="0"/>
      </c:bar3DChart>
      <c:catAx>
        <c:axId val="106985344"/>
        <c:scaling>
          <c:orientation val="minMax"/>
        </c:scaling>
        <c:axPos val="b"/>
        <c:majorTickMark val="none"/>
        <c:tickLblPos val="nextTo"/>
        <c:crossAx val="106986880"/>
        <c:crosses val="autoZero"/>
        <c:auto val="1"/>
        <c:lblAlgn val="ctr"/>
        <c:lblOffset val="100"/>
      </c:catAx>
      <c:valAx>
        <c:axId val="106986880"/>
        <c:scaling>
          <c:orientation val="minMax"/>
        </c:scaling>
        <c:delete val="1"/>
        <c:axPos val="l"/>
        <c:numFmt formatCode="0%" sourceLinked="1"/>
        <c:tickLblPos val="none"/>
        <c:crossAx val="106985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60632351511617"/>
          <c:y val="0.50570909169140765"/>
          <c:w val="0.22801423470714868"/>
          <c:h val="0.21456671399681598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Lbls>
            <c:dLbl>
              <c:idx val="1"/>
              <c:layout>
                <c:manualLayout>
                  <c:x val="0.14946702226737846"/>
                  <c:y val="0.12396542733482818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4.9336353117150823E-2"/>
                  <c:y val="0.12213875997288449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dLblPos val="ctr"/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Very Helpful</c:v>
                </c:pt>
                <c:pt idx="1">
                  <c:v>Helpful</c:v>
                </c:pt>
                <c:pt idx="2">
                  <c:v>Neutral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0.78</c:v>
                </c:pt>
                <c:pt idx="1">
                  <c:v>0.19500000000000001</c:v>
                </c:pt>
                <c:pt idx="2">
                  <c:v>2.0000000000000011E-2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6079121158242691"/>
          <c:y val="0.25742973353496468"/>
          <c:w val="0.22845610024553398"/>
          <c:h val="0.39242504041299481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 of Cuyamaca Link Students Assessed into Basic Skill Level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dLblPos val="ctr"/>
            <c:showVal val="1"/>
            <c:showLeaderLines val="1"/>
          </c:dLbls>
          <c:cat>
            <c:strRef>
              <c:f>Sheet1!$A$2:$A$3</c:f>
              <c:strCache>
                <c:ptCount val="2"/>
                <c:pt idx="0">
                  <c:v>Basic Skill Level</c:v>
                </c:pt>
                <c:pt idx="1">
                  <c:v>Above Basic Skill Level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0.59299999999999997</c:v>
                </c:pt>
                <c:pt idx="1">
                  <c:v>0.40700000000000008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9.0909090909091252E-3"/>
          <c:y val="0"/>
          <c:w val="0.67944929611071703"/>
          <c:h val="0.7543994676721782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Assessed into Basic Skills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424242424242422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7.5757575757576445E-3"/>
                  <c:y val="-2.5821596244131433E-2"/>
                </c:manualLayout>
              </c:layout>
              <c:showVal val="1"/>
            </c:dLbl>
            <c:txPr>
              <a:bodyPr rot="-1500000" vert="horz" anchor="t" anchorCtr="1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  Cuyamaca Link Students</c:v>
                </c:pt>
                <c:pt idx="1">
                  <c:v>All Non-C Link First-time Students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0.59299999999999997</c:v>
                </c:pt>
                <c:pt idx="1">
                  <c:v>0.44900000000000001</c:v>
                </c:pt>
              </c:numCache>
            </c:numRef>
          </c:val>
        </c:ser>
        <c:dLbls>
          <c:showVal val="1"/>
        </c:dLbls>
        <c:shape val="box"/>
        <c:axId val="123796480"/>
        <c:axId val="123667200"/>
        <c:axId val="0"/>
      </c:bar3DChart>
      <c:catAx>
        <c:axId val="123796480"/>
        <c:scaling>
          <c:orientation val="minMax"/>
        </c:scaling>
        <c:axPos val="b"/>
        <c:majorTickMark val="none"/>
        <c:tickLblPos val="nextTo"/>
        <c:crossAx val="123667200"/>
        <c:crosses val="autoZero"/>
        <c:auto val="1"/>
        <c:lblAlgn val="ctr"/>
        <c:lblOffset val="100"/>
      </c:catAx>
      <c:valAx>
        <c:axId val="123667200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1237964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Cuyamaca Link Students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>
                <c:manualLayout>
                  <c:x val="-3.3333452636602243E-2"/>
                  <c:y val="1.7430039554914805E-4"/>
                </c:manualLayout>
              </c:layout>
              <c:showVal val="1"/>
            </c:dLbl>
            <c:dLbl>
              <c:idx val="1"/>
              <c:layout>
                <c:manualLayout>
                  <c:x val="-1.3636363636363641E-2"/>
                  <c:y val="-7.0422535211267746E-3"/>
                </c:manualLayout>
              </c:layout>
              <c:showVal val="1"/>
            </c:dLbl>
            <c:txPr>
              <a:bodyPr rot="-1500000" anchor="ctr" anchorCtr="1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Course Retention</c:v>
                </c:pt>
                <c:pt idx="1">
                  <c:v>Course Success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0.89100000000000001</c:v>
                </c:pt>
                <c:pt idx="1">
                  <c:v>0.7050000000000004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Non-C Link First-time Students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4.0909090909090923E-2"/>
                  <c:y val="-2.5821596244131433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2.3474178403755944E-2"/>
                </c:manualLayout>
              </c:layout>
              <c:showVal val="1"/>
            </c:dLbl>
            <c:txPr>
              <a:bodyPr rot="-1500000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Course Retention</c:v>
                </c:pt>
                <c:pt idx="1">
                  <c:v>Course Success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0.85600000000000043</c:v>
                </c:pt>
                <c:pt idx="1">
                  <c:v>0.63700000000000045</c:v>
                </c:pt>
              </c:numCache>
            </c:numRef>
          </c:val>
        </c:ser>
        <c:dLbls>
          <c:showVal val="1"/>
        </c:dLbls>
        <c:shape val="box"/>
        <c:axId val="123896576"/>
        <c:axId val="123898112"/>
        <c:axId val="0"/>
      </c:bar3DChart>
      <c:catAx>
        <c:axId val="123896576"/>
        <c:scaling>
          <c:orientation val="minMax"/>
        </c:scaling>
        <c:axPos val="b"/>
        <c:majorTickMark val="none"/>
        <c:tickLblPos val="nextTo"/>
        <c:crossAx val="123898112"/>
        <c:crosses val="autoZero"/>
        <c:auto val="1"/>
        <c:lblAlgn val="ctr"/>
        <c:lblOffset val="100"/>
      </c:catAx>
      <c:valAx>
        <c:axId val="123898112"/>
        <c:scaling>
          <c:orientation val="minMax"/>
        </c:scaling>
        <c:delete val="1"/>
        <c:axPos val="l"/>
        <c:numFmt formatCode="0%" sourceLinked="1"/>
        <c:tickLblPos val="none"/>
        <c:crossAx val="12389657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Cuyamaca Link Students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>
                <c:manualLayout>
                  <c:x val="-6.0606060606060623E-3"/>
                  <c:y val="-2.1731174448264483E-3"/>
                </c:manualLayout>
              </c:layout>
              <c:showVal val="1"/>
            </c:dLbl>
            <c:dLbl>
              <c:idx val="1"/>
              <c:layout>
                <c:manualLayout>
                  <c:x val="-4.5454545454545504E-3"/>
                  <c:y val="0"/>
                </c:manualLayout>
              </c:layout>
              <c:showVal val="1"/>
            </c:dLbl>
            <c:txPr>
              <a:bodyPr rot="-1500000" anchor="ctr" anchorCtr="1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Course Retention</c:v>
                </c:pt>
                <c:pt idx="1">
                  <c:v>Course Success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0.86100000000000043</c:v>
                </c:pt>
                <c:pt idx="1">
                  <c:v>0.69099999999999995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Non-C Link First-time Students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3.1818181818181808E-2"/>
                  <c:y val="-2.3474178403755944E-2"/>
                </c:manualLayout>
              </c:layout>
              <c:showVal val="1"/>
            </c:dLbl>
            <c:dLbl>
              <c:idx val="1"/>
              <c:layout>
                <c:manualLayout>
                  <c:x val="4.2424242424242427E-2"/>
                  <c:y val="-2.8169014084507043E-2"/>
                </c:manualLayout>
              </c:layout>
              <c:showVal val="1"/>
            </c:dLbl>
            <c:txPr>
              <a:bodyPr rot="-1500000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Course Retention</c:v>
                </c:pt>
                <c:pt idx="1">
                  <c:v>Course Success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0.86400000000000043</c:v>
                </c:pt>
                <c:pt idx="1">
                  <c:v>0.6670000000000007</c:v>
                </c:pt>
              </c:numCache>
            </c:numRef>
          </c:val>
        </c:ser>
        <c:dLbls>
          <c:showVal val="1"/>
        </c:dLbls>
        <c:shape val="box"/>
        <c:axId val="124224256"/>
        <c:axId val="124225792"/>
        <c:axId val="0"/>
      </c:bar3DChart>
      <c:catAx>
        <c:axId val="1242242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0"/>
            </a:pPr>
            <a:endParaRPr lang="en-US"/>
          </a:p>
        </c:txPr>
        <c:crossAx val="124225792"/>
        <c:crosses val="autoZero"/>
        <c:auto val="1"/>
        <c:lblAlgn val="ctr"/>
        <c:lblOffset val="100"/>
      </c:catAx>
      <c:valAx>
        <c:axId val="124225792"/>
        <c:scaling>
          <c:orientation val="minMax"/>
        </c:scaling>
        <c:delete val="1"/>
        <c:axPos val="l"/>
        <c:numFmt formatCode="0%" sourceLinked="1"/>
        <c:tickLblPos val="none"/>
        <c:crossAx val="124224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45452998930656"/>
          <c:y val="0.37243761783298246"/>
          <c:w val="0.30628621075143386"/>
          <c:h val="0.30442053898192323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Cuyamaca Link Students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>
                <c:manualLayout>
                  <c:x val="0"/>
                  <c:y val="-1.9476567255021303E-2"/>
                </c:manualLayout>
              </c:layout>
              <c:showVal val="1"/>
            </c:dLbl>
            <c:dLbl>
              <c:idx val="1"/>
              <c:layout>
                <c:manualLayout>
                  <c:x val="1.2121212121212118E-2"/>
                  <c:y val="-2.434573215784369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Fall 2009 GPA</c:v>
                </c:pt>
                <c:pt idx="1">
                  <c:v>Spring 2010 GPA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2.5299999999999998</c:v>
                </c:pt>
                <c:pt idx="1">
                  <c:v>2.54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Fall 2009 GPA</c:v>
                </c:pt>
                <c:pt idx="1">
                  <c:v>Spring 2010 GPA</c:v>
                </c:pt>
              </c:strCache>
            </c:strRef>
          </c:cat>
          <c:val>
            <c:numRef>
              <c:f>Sheet1!$C$2:$C$3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All Non-C Link First-Time Students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2.1212121212121213E-2"/>
                  <c:y val="-3.4083992696287285E-2"/>
                </c:manualLayout>
              </c:layout>
              <c:showVal val="1"/>
            </c:dLbl>
            <c:dLbl>
              <c:idx val="1"/>
              <c:layout>
                <c:manualLayout>
                  <c:x val="2.5757575757575812E-2"/>
                  <c:y val="-2.4345709068776641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Fall 2009 GPA</c:v>
                </c:pt>
                <c:pt idx="1">
                  <c:v>Spring 2010 GPA</c:v>
                </c:pt>
              </c:strCache>
            </c:strRef>
          </c:cat>
          <c:val>
            <c:numRef>
              <c:f>Sheet1!$D$2:$D$3</c:f>
              <c:numCache>
                <c:formatCode>0.00</c:formatCode>
                <c:ptCount val="2"/>
                <c:pt idx="0">
                  <c:v>2.42</c:v>
                </c:pt>
                <c:pt idx="1">
                  <c:v>2.44</c:v>
                </c:pt>
              </c:numCache>
            </c:numRef>
          </c:val>
        </c:ser>
        <c:dLbls>
          <c:showVal val="1"/>
        </c:dLbls>
        <c:shape val="box"/>
        <c:axId val="124101760"/>
        <c:axId val="124103296"/>
        <c:axId val="0"/>
      </c:bar3DChart>
      <c:catAx>
        <c:axId val="124101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24103296"/>
        <c:crosses val="autoZero"/>
        <c:auto val="1"/>
        <c:lblAlgn val="ctr"/>
        <c:lblOffset val="100"/>
      </c:catAx>
      <c:valAx>
        <c:axId val="124103296"/>
        <c:scaling>
          <c:orientation val="minMax"/>
        </c:scaling>
        <c:axPos val="l"/>
        <c:majorGridlines/>
        <c:numFmt formatCode="0.00" sourceLinked="1"/>
        <c:tickLblPos val="nextTo"/>
        <c:crossAx val="124101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757575757575764"/>
          <c:y val="0.21783723742996169"/>
          <c:w val="0.28333333333333333"/>
          <c:h val="0.48658238096413642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Comparison Within</a:t>
            </a:r>
            <a:r>
              <a:rPr lang="en-US" sz="2400" baseline="0" dirty="0" smtClean="0"/>
              <a:t> GCCCD</a:t>
            </a:r>
            <a:endParaRPr lang="en-US" sz="24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Cuyamaca Link Students</c:v>
                </c:pt>
              </c:strCache>
            </c:strRef>
          </c:tx>
          <c:spPr>
            <a:solidFill>
              <a:srgbClr val="FFFF66"/>
            </a:solidFill>
          </c:spPr>
          <c:dLbls>
            <c:dLbl>
              <c:idx val="0"/>
              <c:layout>
                <c:manualLayout>
                  <c:x val="2.7272727272727369E-2"/>
                  <c:y val="-1.9047622618601923E-2"/>
                </c:manualLayout>
              </c:layout>
              <c:showVal val="1"/>
            </c:dLbl>
            <c:dLbl>
              <c:idx val="1"/>
              <c:layout>
                <c:manualLayout>
                  <c:x val="2.7272727272727369E-2"/>
                  <c:y val="-2.6190481100577586E-2"/>
                </c:manualLayout>
              </c:layout>
              <c:showVal val="1"/>
            </c:dLbl>
            <c:txPr>
              <a:bodyPr rot="-1500000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Spring 2010</c:v>
                </c:pt>
                <c:pt idx="1">
                  <c:v>Fall 2010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0.88500000000000001</c:v>
                </c:pt>
                <c:pt idx="1">
                  <c:v>0.71900000000000042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All Non-C Link First-Time Students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3.333333333333334E-2"/>
                  <c:y val="-1.6666669791276685E-2"/>
                </c:manualLayout>
              </c:layout>
              <c:showVal val="1"/>
            </c:dLbl>
            <c:dLbl>
              <c:idx val="1"/>
              <c:layout>
                <c:manualLayout>
                  <c:x val="3.333333333333334E-2"/>
                  <c:y val="-1.9047622618601923E-2"/>
                </c:manualLayout>
              </c:layout>
              <c:showVal val="1"/>
            </c:dLbl>
            <c:txPr>
              <a:bodyPr rot="-1500000"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Spring 2010</c:v>
                </c:pt>
                <c:pt idx="1">
                  <c:v>Fall 2010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0.64100000000000046</c:v>
                </c:pt>
                <c:pt idx="1">
                  <c:v>0.504</c:v>
                </c:pt>
              </c:numCache>
            </c:numRef>
          </c:val>
        </c:ser>
        <c:dLbls>
          <c:showVal val="1"/>
        </c:dLbls>
        <c:shape val="box"/>
        <c:axId val="126337792"/>
        <c:axId val="126339328"/>
        <c:axId val="0"/>
      </c:bar3DChart>
      <c:catAx>
        <c:axId val="126337792"/>
        <c:scaling>
          <c:orientation val="minMax"/>
        </c:scaling>
        <c:axPos val="b"/>
        <c:majorTickMark val="none"/>
        <c:tickLblPos val="nextTo"/>
        <c:crossAx val="126339328"/>
        <c:crosses val="autoZero"/>
        <c:auto val="1"/>
        <c:lblAlgn val="ctr"/>
        <c:lblOffset val="100"/>
      </c:catAx>
      <c:valAx>
        <c:axId val="126339328"/>
        <c:scaling>
          <c:orientation val="minMax"/>
        </c:scaling>
        <c:delete val="1"/>
        <c:axPos val="l"/>
        <c:numFmt formatCode="0%" sourceLinked="1"/>
        <c:tickLblPos val="none"/>
        <c:crossAx val="126337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2265312630312"/>
          <c:y val="0.4691455697685733"/>
          <c:w val="0.292762825101408"/>
          <c:h val="0.27257541668080576"/>
        </c:manualLayout>
      </c:layout>
      <c:txPr>
        <a:bodyPr/>
        <a:lstStyle/>
        <a:p>
          <a:pPr>
            <a:defRPr sz="2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6C1B5C-1959-4884-9E50-514216ACEB5E}" type="doc">
      <dgm:prSet loTypeId="urn:microsoft.com/office/officeart/2005/8/layout/venn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BE8972C-0FD5-4AA4-8944-A292A64BCBFC}">
      <dgm:prSet custT="1"/>
      <dgm:spPr/>
      <dgm:t>
        <a:bodyPr/>
        <a:lstStyle/>
        <a:p>
          <a:pPr rtl="0"/>
          <a:r>
            <a:rPr lang="en-US" sz="2000" dirty="0" smtClean="0"/>
            <a:t>Valhalla</a:t>
          </a:r>
          <a:endParaRPr lang="en-US" sz="2000" dirty="0"/>
        </a:p>
      </dgm:t>
    </dgm:pt>
    <dgm:pt modelId="{6499B1EB-6AA4-4C5A-A03D-22312CBB6814}" type="parTrans" cxnId="{CCD4D176-D69F-4848-8C6C-A507774626E3}">
      <dgm:prSet/>
      <dgm:spPr/>
      <dgm:t>
        <a:bodyPr/>
        <a:lstStyle/>
        <a:p>
          <a:endParaRPr lang="en-US"/>
        </a:p>
      </dgm:t>
    </dgm:pt>
    <dgm:pt modelId="{190D6113-8953-4C94-804A-CA615CA97F4B}" type="sibTrans" cxnId="{CCD4D176-D69F-4848-8C6C-A507774626E3}">
      <dgm:prSet/>
      <dgm:spPr/>
      <dgm:t>
        <a:bodyPr/>
        <a:lstStyle/>
        <a:p>
          <a:endParaRPr lang="en-US"/>
        </a:p>
      </dgm:t>
    </dgm:pt>
    <dgm:pt modelId="{3F969ED9-F646-40FC-A503-389F81BBFDB0}">
      <dgm:prSet custT="1"/>
      <dgm:spPr/>
      <dgm:t>
        <a:bodyPr/>
        <a:lstStyle/>
        <a:p>
          <a:pPr rtl="0"/>
          <a:r>
            <a:rPr lang="en-US" sz="2000" dirty="0" smtClean="0"/>
            <a:t>Steele Canyon</a:t>
          </a:r>
          <a:endParaRPr lang="en-US" sz="2000" dirty="0"/>
        </a:p>
      </dgm:t>
    </dgm:pt>
    <dgm:pt modelId="{A4081E61-FE6E-4E22-853D-D8C768837A13}" type="parTrans" cxnId="{F1E07159-9670-4F1F-B60B-7F81832186EA}">
      <dgm:prSet/>
      <dgm:spPr/>
      <dgm:t>
        <a:bodyPr/>
        <a:lstStyle/>
        <a:p>
          <a:endParaRPr lang="en-US"/>
        </a:p>
      </dgm:t>
    </dgm:pt>
    <dgm:pt modelId="{30617ADD-E471-410B-BAFF-6D82C0C01A58}" type="sibTrans" cxnId="{F1E07159-9670-4F1F-B60B-7F81832186EA}">
      <dgm:prSet/>
      <dgm:spPr/>
      <dgm:t>
        <a:bodyPr/>
        <a:lstStyle/>
        <a:p>
          <a:endParaRPr lang="en-US"/>
        </a:p>
      </dgm:t>
    </dgm:pt>
    <dgm:pt modelId="{56695C7E-22D2-4F9C-93F1-B9CEB3A02CD8}">
      <dgm:prSet custT="1"/>
      <dgm:spPr/>
      <dgm:t>
        <a:bodyPr/>
        <a:lstStyle/>
        <a:p>
          <a:pPr rtl="0"/>
          <a:r>
            <a:rPr lang="en-US" sz="2000" dirty="0" smtClean="0"/>
            <a:t>Mt. Miguel</a:t>
          </a:r>
          <a:endParaRPr lang="en-US" sz="2000" dirty="0"/>
        </a:p>
      </dgm:t>
    </dgm:pt>
    <dgm:pt modelId="{B1FEB0ED-5094-44C0-B466-3A3860EB4719}" type="parTrans" cxnId="{52693785-9A96-493C-8AEF-8CCAA2C0BBE2}">
      <dgm:prSet/>
      <dgm:spPr/>
      <dgm:t>
        <a:bodyPr/>
        <a:lstStyle/>
        <a:p>
          <a:endParaRPr lang="en-US"/>
        </a:p>
      </dgm:t>
    </dgm:pt>
    <dgm:pt modelId="{27EA60AA-F7A8-4576-9868-F31A5C0A6F19}" type="sibTrans" cxnId="{52693785-9A96-493C-8AEF-8CCAA2C0BBE2}">
      <dgm:prSet/>
      <dgm:spPr/>
      <dgm:t>
        <a:bodyPr/>
        <a:lstStyle/>
        <a:p>
          <a:endParaRPr lang="en-US"/>
        </a:p>
      </dgm:t>
    </dgm:pt>
    <dgm:pt modelId="{12D18E52-3F6C-4559-8783-7714188EA19A}">
      <dgm:prSet custT="1"/>
      <dgm:spPr/>
      <dgm:t>
        <a:bodyPr/>
        <a:lstStyle/>
        <a:p>
          <a:pPr rtl="0"/>
          <a:r>
            <a:rPr lang="en-US" sz="2000" dirty="0" smtClean="0"/>
            <a:t>Granite Hills</a:t>
          </a:r>
          <a:endParaRPr lang="en-US" sz="2000" dirty="0"/>
        </a:p>
      </dgm:t>
    </dgm:pt>
    <dgm:pt modelId="{36138662-DEBB-4B6C-AB0C-5E560149F673}" type="parTrans" cxnId="{B3CB2C4F-9106-477C-B303-388EB6433C7F}">
      <dgm:prSet/>
      <dgm:spPr/>
      <dgm:t>
        <a:bodyPr/>
        <a:lstStyle/>
        <a:p>
          <a:endParaRPr lang="en-US"/>
        </a:p>
      </dgm:t>
    </dgm:pt>
    <dgm:pt modelId="{724528C8-126F-4743-A0CF-EF8548313FDF}" type="sibTrans" cxnId="{B3CB2C4F-9106-477C-B303-388EB6433C7F}">
      <dgm:prSet/>
      <dgm:spPr/>
      <dgm:t>
        <a:bodyPr/>
        <a:lstStyle/>
        <a:p>
          <a:endParaRPr lang="en-US"/>
        </a:p>
      </dgm:t>
    </dgm:pt>
    <dgm:pt modelId="{210264B7-29E8-4F81-A2A2-71EF94B55071}">
      <dgm:prSet custT="1"/>
      <dgm:spPr/>
      <dgm:t>
        <a:bodyPr/>
        <a:lstStyle/>
        <a:p>
          <a:pPr rtl="0"/>
          <a:r>
            <a:rPr lang="en-US" sz="2000" dirty="0" smtClean="0"/>
            <a:t>Monte Vista  </a:t>
          </a:r>
          <a:endParaRPr lang="en-US" sz="2000" dirty="0"/>
        </a:p>
      </dgm:t>
    </dgm:pt>
    <dgm:pt modelId="{D05E11D7-7619-42EC-A3C2-59E5F392EE92}" type="parTrans" cxnId="{AC70C3B7-1914-44F0-A9C9-81A77709712B}">
      <dgm:prSet/>
      <dgm:spPr/>
      <dgm:t>
        <a:bodyPr/>
        <a:lstStyle/>
        <a:p>
          <a:endParaRPr lang="en-US"/>
        </a:p>
      </dgm:t>
    </dgm:pt>
    <dgm:pt modelId="{A595C55B-4154-41C4-B13B-0686C070069F}" type="sibTrans" cxnId="{AC70C3B7-1914-44F0-A9C9-81A77709712B}">
      <dgm:prSet/>
      <dgm:spPr/>
      <dgm:t>
        <a:bodyPr/>
        <a:lstStyle/>
        <a:p>
          <a:endParaRPr lang="en-US"/>
        </a:p>
      </dgm:t>
    </dgm:pt>
    <dgm:pt modelId="{EE8DB711-6984-4454-BF03-5044239279FC}" type="pres">
      <dgm:prSet presAssocID="{B26C1B5C-1959-4884-9E50-514216ACEB5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98BC784-61DD-454D-9869-947F1597F67D}" type="pres">
      <dgm:prSet presAssocID="{EBE8972C-0FD5-4AA4-8944-A292A64BCBFC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450735-A12A-48AD-961F-6E2B09F70DE9}" type="pres">
      <dgm:prSet presAssocID="{190D6113-8953-4C94-804A-CA615CA97F4B}" presName="space" presStyleCnt="0"/>
      <dgm:spPr/>
      <dgm:t>
        <a:bodyPr/>
        <a:lstStyle/>
        <a:p>
          <a:endParaRPr lang="en-US"/>
        </a:p>
      </dgm:t>
    </dgm:pt>
    <dgm:pt modelId="{F5492CBA-D88B-4FD7-9813-B0BB219FDAFE}" type="pres">
      <dgm:prSet presAssocID="{3F969ED9-F646-40FC-A503-389F81BBFDB0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CCCDA-A9B7-461D-9E2C-93A4E439F5B1}" type="pres">
      <dgm:prSet presAssocID="{30617ADD-E471-410B-BAFF-6D82C0C01A58}" presName="space" presStyleCnt="0"/>
      <dgm:spPr/>
      <dgm:t>
        <a:bodyPr/>
        <a:lstStyle/>
        <a:p>
          <a:endParaRPr lang="en-US"/>
        </a:p>
      </dgm:t>
    </dgm:pt>
    <dgm:pt modelId="{63DA468F-3FCB-479C-8D40-4E8BEDA44C1C}" type="pres">
      <dgm:prSet presAssocID="{56695C7E-22D2-4F9C-93F1-B9CEB3A02CD8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EF5446-83C0-415D-B2F6-A527266B4C60}" type="pres">
      <dgm:prSet presAssocID="{27EA60AA-F7A8-4576-9868-F31A5C0A6F19}" presName="space" presStyleCnt="0"/>
      <dgm:spPr/>
      <dgm:t>
        <a:bodyPr/>
        <a:lstStyle/>
        <a:p>
          <a:endParaRPr lang="en-US"/>
        </a:p>
      </dgm:t>
    </dgm:pt>
    <dgm:pt modelId="{E96658FB-A27F-419E-9F21-220801D6F62C}" type="pres">
      <dgm:prSet presAssocID="{12D18E52-3F6C-4559-8783-7714188EA19A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C46068-CF9D-47E1-8333-47ACF2F7E16F}" type="pres">
      <dgm:prSet presAssocID="{724528C8-126F-4743-A0CF-EF8548313FDF}" presName="space" presStyleCnt="0"/>
      <dgm:spPr/>
      <dgm:t>
        <a:bodyPr/>
        <a:lstStyle/>
        <a:p>
          <a:endParaRPr lang="en-US"/>
        </a:p>
      </dgm:t>
    </dgm:pt>
    <dgm:pt modelId="{9DE533FD-59CC-4C5A-A47A-15F18618C7B5}" type="pres">
      <dgm:prSet presAssocID="{210264B7-29E8-4F81-A2A2-71EF94B55071}" presName="Name5" presStyleLbl="vennNode1" presStyleIdx="4" presStyleCnt="5" custLinFactNeighborX="221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E07159-9670-4F1F-B60B-7F81832186EA}" srcId="{B26C1B5C-1959-4884-9E50-514216ACEB5E}" destId="{3F969ED9-F646-40FC-A503-389F81BBFDB0}" srcOrd="1" destOrd="0" parTransId="{A4081E61-FE6E-4E22-853D-D8C768837A13}" sibTransId="{30617ADD-E471-410B-BAFF-6D82C0C01A58}"/>
    <dgm:cxn modelId="{C0BB224F-5382-4F69-BACB-80E68BDD7C39}" type="presOf" srcId="{12D18E52-3F6C-4559-8783-7714188EA19A}" destId="{E96658FB-A27F-419E-9F21-220801D6F62C}" srcOrd="0" destOrd="0" presId="urn:microsoft.com/office/officeart/2005/8/layout/venn3"/>
    <dgm:cxn modelId="{1642CA64-085F-4674-858A-979BD7DFEF64}" type="presOf" srcId="{EBE8972C-0FD5-4AA4-8944-A292A64BCBFC}" destId="{E98BC784-61DD-454D-9869-947F1597F67D}" srcOrd="0" destOrd="0" presId="urn:microsoft.com/office/officeart/2005/8/layout/venn3"/>
    <dgm:cxn modelId="{01E2125F-BF5E-4E83-9D33-8A18F231B051}" type="presOf" srcId="{3F969ED9-F646-40FC-A503-389F81BBFDB0}" destId="{F5492CBA-D88B-4FD7-9813-B0BB219FDAFE}" srcOrd="0" destOrd="0" presId="urn:microsoft.com/office/officeart/2005/8/layout/venn3"/>
    <dgm:cxn modelId="{AC70C3B7-1914-44F0-A9C9-81A77709712B}" srcId="{B26C1B5C-1959-4884-9E50-514216ACEB5E}" destId="{210264B7-29E8-4F81-A2A2-71EF94B55071}" srcOrd="4" destOrd="0" parTransId="{D05E11D7-7619-42EC-A3C2-59E5F392EE92}" sibTransId="{A595C55B-4154-41C4-B13B-0686C070069F}"/>
    <dgm:cxn modelId="{CCD4D176-D69F-4848-8C6C-A507774626E3}" srcId="{B26C1B5C-1959-4884-9E50-514216ACEB5E}" destId="{EBE8972C-0FD5-4AA4-8944-A292A64BCBFC}" srcOrd="0" destOrd="0" parTransId="{6499B1EB-6AA4-4C5A-A03D-22312CBB6814}" sibTransId="{190D6113-8953-4C94-804A-CA615CA97F4B}"/>
    <dgm:cxn modelId="{B3CB2C4F-9106-477C-B303-388EB6433C7F}" srcId="{B26C1B5C-1959-4884-9E50-514216ACEB5E}" destId="{12D18E52-3F6C-4559-8783-7714188EA19A}" srcOrd="3" destOrd="0" parTransId="{36138662-DEBB-4B6C-AB0C-5E560149F673}" sibTransId="{724528C8-126F-4743-A0CF-EF8548313FDF}"/>
    <dgm:cxn modelId="{BB60D663-79AD-4B40-9242-416F61F39D7F}" type="presOf" srcId="{B26C1B5C-1959-4884-9E50-514216ACEB5E}" destId="{EE8DB711-6984-4454-BF03-5044239279FC}" srcOrd="0" destOrd="0" presId="urn:microsoft.com/office/officeart/2005/8/layout/venn3"/>
    <dgm:cxn modelId="{52693785-9A96-493C-8AEF-8CCAA2C0BBE2}" srcId="{B26C1B5C-1959-4884-9E50-514216ACEB5E}" destId="{56695C7E-22D2-4F9C-93F1-B9CEB3A02CD8}" srcOrd="2" destOrd="0" parTransId="{B1FEB0ED-5094-44C0-B466-3A3860EB4719}" sibTransId="{27EA60AA-F7A8-4576-9868-F31A5C0A6F19}"/>
    <dgm:cxn modelId="{8A848EB5-2474-4006-A657-1DC766C40F8D}" type="presOf" srcId="{56695C7E-22D2-4F9C-93F1-B9CEB3A02CD8}" destId="{63DA468F-3FCB-479C-8D40-4E8BEDA44C1C}" srcOrd="0" destOrd="0" presId="urn:microsoft.com/office/officeart/2005/8/layout/venn3"/>
    <dgm:cxn modelId="{99478DC0-C1B5-4301-9508-7F3438DD5FD1}" type="presOf" srcId="{210264B7-29E8-4F81-A2A2-71EF94B55071}" destId="{9DE533FD-59CC-4C5A-A47A-15F18618C7B5}" srcOrd="0" destOrd="0" presId="urn:microsoft.com/office/officeart/2005/8/layout/venn3"/>
    <dgm:cxn modelId="{58D5BDCC-5258-4344-AB65-3784B071DAD3}" type="presParOf" srcId="{EE8DB711-6984-4454-BF03-5044239279FC}" destId="{E98BC784-61DD-454D-9869-947F1597F67D}" srcOrd="0" destOrd="0" presId="urn:microsoft.com/office/officeart/2005/8/layout/venn3"/>
    <dgm:cxn modelId="{C3BECFFE-9825-4ECE-96D1-E5746441D575}" type="presParOf" srcId="{EE8DB711-6984-4454-BF03-5044239279FC}" destId="{2B450735-A12A-48AD-961F-6E2B09F70DE9}" srcOrd="1" destOrd="0" presId="urn:microsoft.com/office/officeart/2005/8/layout/venn3"/>
    <dgm:cxn modelId="{C6E436D8-737C-498C-BF79-99216B8C20DD}" type="presParOf" srcId="{EE8DB711-6984-4454-BF03-5044239279FC}" destId="{F5492CBA-D88B-4FD7-9813-B0BB219FDAFE}" srcOrd="2" destOrd="0" presId="urn:microsoft.com/office/officeart/2005/8/layout/venn3"/>
    <dgm:cxn modelId="{772CBA16-129D-4532-956D-8C393FB85ED6}" type="presParOf" srcId="{EE8DB711-6984-4454-BF03-5044239279FC}" destId="{A29CCCDA-A9B7-461D-9E2C-93A4E439F5B1}" srcOrd="3" destOrd="0" presId="urn:microsoft.com/office/officeart/2005/8/layout/venn3"/>
    <dgm:cxn modelId="{AC6C3948-1809-43E0-9FF2-0690C3184E9D}" type="presParOf" srcId="{EE8DB711-6984-4454-BF03-5044239279FC}" destId="{63DA468F-3FCB-479C-8D40-4E8BEDA44C1C}" srcOrd="4" destOrd="0" presId="urn:microsoft.com/office/officeart/2005/8/layout/venn3"/>
    <dgm:cxn modelId="{A621D98B-AB04-4617-9705-399F2EDC1FE7}" type="presParOf" srcId="{EE8DB711-6984-4454-BF03-5044239279FC}" destId="{87EF5446-83C0-415D-B2F6-A527266B4C60}" srcOrd="5" destOrd="0" presId="urn:microsoft.com/office/officeart/2005/8/layout/venn3"/>
    <dgm:cxn modelId="{D5BFCB6F-A2BD-4B25-B0DD-1E3382E63E85}" type="presParOf" srcId="{EE8DB711-6984-4454-BF03-5044239279FC}" destId="{E96658FB-A27F-419E-9F21-220801D6F62C}" srcOrd="6" destOrd="0" presId="urn:microsoft.com/office/officeart/2005/8/layout/venn3"/>
    <dgm:cxn modelId="{9D099B1E-0E78-45EC-A06F-93B6866BF09A}" type="presParOf" srcId="{EE8DB711-6984-4454-BF03-5044239279FC}" destId="{76C46068-CF9D-47E1-8333-47ACF2F7E16F}" srcOrd="7" destOrd="0" presId="urn:microsoft.com/office/officeart/2005/8/layout/venn3"/>
    <dgm:cxn modelId="{EE888EFB-550E-4477-86C7-55DA29C27B40}" type="presParOf" srcId="{EE8DB711-6984-4454-BF03-5044239279FC}" destId="{9DE533FD-59CC-4C5A-A47A-15F18618C7B5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BC784-61DD-454D-9869-947F1597F67D}">
      <dsp:nvSpPr>
        <dsp:cNvPr id="0" name=""/>
        <dsp:cNvSpPr/>
      </dsp:nvSpPr>
      <dsp:spPr>
        <a:xfrm>
          <a:off x="686346" y="130"/>
          <a:ext cx="1523739" cy="15237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83856" tIns="25400" rIns="838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Valhalla</a:t>
          </a:r>
          <a:endParaRPr lang="en-US" sz="2000" kern="1200" dirty="0"/>
        </a:p>
      </dsp:txBody>
      <dsp:txXfrm>
        <a:off x="686346" y="130"/>
        <a:ext cx="1523739" cy="1523739"/>
      </dsp:txXfrm>
    </dsp:sp>
    <dsp:sp modelId="{F5492CBA-D88B-4FD7-9813-B0BB219FDAFE}">
      <dsp:nvSpPr>
        <dsp:cNvPr id="0" name=""/>
        <dsp:cNvSpPr/>
      </dsp:nvSpPr>
      <dsp:spPr>
        <a:xfrm>
          <a:off x="1905338" y="130"/>
          <a:ext cx="1523739" cy="15237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2912799"/>
                <a:satOff val="6386"/>
                <a:lumOff val="-686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-2912799"/>
                <a:satOff val="6386"/>
                <a:lumOff val="-686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-2912799"/>
                <a:satOff val="6386"/>
                <a:lumOff val="-68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-2912799"/>
                <a:satOff val="6386"/>
                <a:lumOff val="-68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83856" tIns="25400" rIns="838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Steele Canyon</a:t>
          </a:r>
          <a:endParaRPr lang="en-US" sz="2000" kern="1200" dirty="0"/>
        </a:p>
      </dsp:txBody>
      <dsp:txXfrm>
        <a:off x="1905338" y="130"/>
        <a:ext cx="1523739" cy="1523739"/>
      </dsp:txXfrm>
    </dsp:sp>
    <dsp:sp modelId="{63DA468F-3FCB-479C-8D40-4E8BEDA44C1C}">
      <dsp:nvSpPr>
        <dsp:cNvPr id="0" name=""/>
        <dsp:cNvSpPr/>
      </dsp:nvSpPr>
      <dsp:spPr>
        <a:xfrm>
          <a:off x="3124330" y="130"/>
          <a:ext cx="1523739" cy="15237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5825599"/>
                <a:satOff val="12773"/>
                <a:lumOff val="-1373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-5825599"/>
                <a:satOff val="12773"/>
                <a:lumOff val="-1373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-5825599"/>
                <a:satOff val="12773"/>
                <a:lumOff val="-1373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-5825599"/>
                <a:satOff val="12773"/>
                <a:lumOff val="-1373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83856" tIns="25400" rIns="838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Mt. Miguel</a:t>
          </a:r>
          <a:endParaRPr lang="en-US" sz="2000" kern="1200" dirty="0"/>
        </a:p>
      </dsp:txBody>
      <dsp:txXfrm>
        <a:off x="3124330" y="130"/>
        <a:ext cx="1523739" cy="1523739"/>
      </dsp:txXfrm>
    </dsp:sp>
    <dsp:sp modelId="{E96658FB-A27F-419E-9F21-220801D6F62C}">
      <dsp:nvSpPr>
        <dsp:cNvPr id="0" name=""/>
        <dsp:cNvSpPr/>
      </dsp:nvSpPr>
      <dsp:spPr>
        <a:xfrm>
          <a:off x="4343321" y="130"/>
          <a:ext cx="1523739" cy="15237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738398"/>
                <a:satOff val="19159"/>
                <a:lumOff val="-2059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-8738398"/>
                <a:satOff val="19159"/>
                <a:lumOff val="-2059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-8738398"/>
                <a:satOff val="19159"/>
                <a:lumOff val="-205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-8738398"/>
                <a:satOff val="19159"/>
                <a:lumOff val="-205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83856" tIns="25400" rIns="838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Granite Hills</a:t>
          </a:r>
          <a:endParaRPr lang="en-US" sz="2000" kern="1200" dirty="0"/>
        </a:p>
      </dsp:txBody>
      <dsp:txXfrm>
        <a:off x="4343321" y="130"/>
        <a:ext cx="1523739" cy="1523739"/>
      </dsp:txXfrm>
    </dsp:sp>
    <dsp:sp modelId="{9DE533FD-59CC-4C5A-A47A-15F18618C7B5}">
      <dsp:nvSpPr>
        <dsp:cNvPr id="0" name=""/>
        <dsp:cNvSpPr/>
      </dsp:nvSpPr>
      <dsp:spPr>
        <a:xfrm>
          <a:off x="5629775" y="130"/>
          <a:ext cx="1523739" cy="152373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1651198"/>
                <a:satOff val="25545"/>
                <a:lumOff val="-2745"/>
                <a:alphaOff val="0"/>
                <a:shade val="15000"/>
                <a:satMod val="180000"/>
              </a:schemeClr>
            </a:gs>
            <a:gs pos="50000">
              <a:schemeClr val="accent2">
                <a:alpha val="50000"/>
                <a:hueOff val="-11651198"/>
                <a:satOff val="25545"/>
                <a:lumOff val="-2745"/>
                <a:alphaOff val="0"/>
                <a:shade val="45000"/>
                <a:satMod val="170000"/>
              </a:schemeClr>
            </a:gs>
            <a:gs pos="70000">
              <a:schemeClr val="accent2">
                <a:alpha val="50000"/>
                <a:hueOff val="-11651198"/>
                <a:satOff val="25545"/>
                <a:lumOff val="-274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alpha val="50000"/>
                <a:hueOff val="-11651198"/>
                <a:satOff val="25545"/>
                <a:lumOff val="-274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83856" tIns="25400" rIns="83856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Monte Vista  </a:t>
          </a:r>
          <a:endParaRPr lang="en-US" sz="2000" kern="1200" dirty="0"/>
        </a:p>
      </dsp:txBody>
      <dsp:txXfrm>
        <a:off x="5629775" y="130"/>
        <a:ext cx="1523739" cy="15237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0.74074</cdr:x>
      <cdr:y>0.13115</cdr:y>
    </cdr:from>
    <cdr:to>
      <cdr:x>1</cdr:x>
      <cdr:y>0.42165</cdr:y>
    </cdr:to>
    <cdr:sp macro="" textlink="">
      <cdr:nvSpPr>
        <cdr:cNvPr id="3" name="AutoShap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096000" y="609600"/>
          <a:ext cx="2133600" cy="1350314"/>
        </a:xfrm>
        <a:prstGeom xmlns:a="http://schemas.openxmlformats.org/drawingml/2006/main" prst="bracketPair">
          <a:avLst>
            <a:gd name="adj" fmla="val 8051"/>
          </a:avLst>
        </a:prstGeom>
        <a:noFill xmlns:a="http://schemas.openxmlformats.org/drawingml/2006/main"/>
        <a:ln xmlns:a="http://schemas.openxmlformats.org/drawingml/2006/main" w="55000" cap="flat" cmpd="thickThin" algn="ctr">
          <a:solidFill>
            <a:srgbClr val="FFC000"/>
          </a:solidFill>
          <a:prstDash val="solid"/>
          <a:headEnd/>
          <a:tailEnd/>
        </a:ln>
        <a:effectLst xmlns:a="http://schemas.openxmlformats.org/drawingml/2006/main">
          <a:outerShdw blurRad="50800" dist="381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45720" tIns="45720" rIns="4572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rgbClr val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b="1" dirty="0" smtClean="0"/>
            <a:t>The Student Persistence rate from Fall 2007 to Fall 2008 was 57% 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0.69091</cdr:x>
      <cdr:y>0</cdr:y>
    </cdr:from>
    <cdr:to>
      <cdr:x>1</cdr:x>
      <cdr:y>0.89085</cdr:y>
    </cdr:to>
    <cdr:sp macro="" textlink="">
      <cdr:nvSpPr>
        <cdr:cNvPr id="2" name="AutoShap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91200" y="0"/>
          <a:ext cx="2590800" cy="4819650"/>
        </a:xfrm>
        <a:prstGeom xmlns:a="http://schemas.openxmlformats.org/drawingml/2006/main" prst="bracketPair">
          <a:avLst>
            <a:gd name="adj" fmla="val 8051"/>
          </a:avLst>
        </a:prstGeom>
        <a:noFill xmlns:a="http://schemas.openxmlformats.org/drawingml/2006/main"/>
        <a:ln xmlns:a="http://schemas.openxmlformats.org/drawingml/2006/main" w="55000" cap="flat" cmpd="thickThin" algn="ctr">
          <a:solidFill>
            <a:srgbClr val="FFC000"/>
          </a:solidFill>
          <a:prstDash val="solid"/>
          <a:headEnd/>
          <a:tailEnd/>
        </a:ln>
        <a:effectLst xmlns:a="http://schemas.openxmlformats.org/drawingml/2006/main">
          <a:outerShdw blurRad="50800" dist="38100" dir="5400000" rotWithShape="0">
            <a:srgbClr val="000000">
              <a:alpha val="35000"/>
            </a:srgbClr>
          </a:outerShdw>
        </a:effectLst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="horz" wrap="square" lIns="45720" tIns="45720" rIns="45720" bIns="45720" numCol="1" anchor="t" anchorCtr="0" compatLnSpc="1">
          <a:prstTxWarp prst="textNoShape">
            <a:avLst/>
          </a:prstTxWarp>
        </a:bodyPr>
        <a:lstStyle xmlns:a="http://schemas.openxmlformats.org/drawingml/2006/main">
          <a:lvl1pPr marL="0" indent="0">
            <a:defRPr sz="1100">
              <a:solidFill>
                <a:srgbClr val="FFFFFF"/>
              </a:solidFill>
              <a:latin typeface="Calibri"/>
            </a:defRPr>
          </a:lvl1pPr>
          <a:lvl2pPr marL="457200" indent="0">
            <a:defRPr sz="1100">
              <a:solidFill>
                <a:srgbClr val="FFFFFF"/>
              </a:solidFill>
              <a:latin typeface="Calibri"/>
            </a:defRPr>
          </a:lvl2pPr>
          <a:lvl3pPr marL="914400" indent="0">
            <a:defRPr sz="1100">
              <a:solidFill>
                <a:srgbClr val="FFFFFF"/>
              </a:solidFill>
              <a:latin typeface="Calibri"/>
            </a:defRPr>
          </a:lvl3pPr>
          <a:lvl4pPr marL="1371600" indent="0">
            <a:defRPr sz="1100">
              <a:solidFill>
                <a:srgbClr val="FFFFFF"/>
              </a:solidFill>
              <a:latin typeface="Calibri"/>
            </a:defRPr>
          </a:lvl4pPr>
          <a:lvl5pPr marL="1828800" indent="0">
            <a:defRPr sz="1100">
              <a:solidFill>
                <a:srgbClr val="FFFFFF"/>
              </a:solidFill>
              <a:latin typeface="Calibri"/>
            </a:defRPr>
          </a:lvl5pPr>
          <a:lvl6pPr marL="2286000" indent="0">
            <a:defRPr sz="1100">
              <a:solidFill>
                <a:srgbClr val="FFFFFF"/>
              </a:solidFill>
              <a:latin typeface="Calibri"/>
            </a:defRPr>
          </a:lvl6pPr>
          <a:lvl7pPr marL="2743200" indent="0">
            <a:defRPr sz="1100">
              <a:solidFill>
                <a:srgbClr val="FFFFFF"/>
              </a:solidFill>
              <a:latin typeface="Calibri"/>
            </a:defRPr>
          </a:lvl7pPr>
          <a:lvl8pPr marL="3200400" indent="0">
            <a:defRPr sz="1100">
              <a:solidFill>
                <a:srgbClr val="FFFFFF"/>
              </a:solidFill>
              <a:latin typeface="Calibri"/>
            </a:defRPr>
          </a:lvl8pPr>
          <a:lvl9pPr marL="3657600" indent="0">
            <a:defRPr sz="1100">
              <a:solidFill>
                <a:srgbClr val="FFFFFF"/>
              </a:solidFill>
              <a:latin typeface="Calibri"/>
            </a:defRPr>
          </a:lvl9pPr>
        </a:lstStyle>
        <a:p xmlns:a="http://schemas.openxmlformats.org/drawingml/2006/main">
          <a:r>
            <a:rPr lang="en-US" sz="1800" b="1" dirty="0" smtClean="0"/>
            <a:t>The Research groups are defined as follows:</a:t>
          </a:r>
        </a:p>
        <a:p xmlns:a="http://schemas.openxmlformats.org/drawingml/2006/main">
          <a:r>
            <a:rPr lang="en-US" sz="1800" b="1" u="sng" dirty="0" smtClean="0"/>
            <a:t>Cuyamaca Link Students </a:t>
          </a:r>
          <a:r>
            <a:rPr lang="en-US" sz="1800" b="1" dirty="0" smtClean="0"/>
            <a:t>are students who completed the entire link program and enrolled in courses at Cuyamaca Fall 2009.</a:t>
          </a:r>
        </a:p>
        <a:p xmlns:a="http://schemas.openxmlformats.org/drawingml/2006/main">
          <a:r>
            <a:rPr lang="en-US" sz="1800" b="1" u="sng" dirty="0" smtClean="0"/>
            <a:t>All Non-Cuyamaca Link First-time students </a:t>
          </a:r>
          <a:r>
            <a:rPr lang="en-US" sz="1800" b="1" dirty="0" smtClean="0"/>
            <a:t>are all other students enrolling for courses at Cuyamaca College for the first time in Fall 2009, who didn’t participate in Cuyamaca Link.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3ECFD-C046-43B0-A70D-154B7EC77020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C16B0-AD9B-482E-BF13-E42F0C64B1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C16B0-AD9B-482E-BF13-E42F0C64B1E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2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29375"/>
            <a:ext cx="2133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29375"/>
            <a:ext cx="2895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29375"/>
            <a:ext cx="2133600" cy="3238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3" name="Picture 2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-LINK 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52400" y="6252633"/>
            <a:ext cx="762000" cy="5291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FF93-56CB-4D48-B826-B914597E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DE65-35B8-47DD-A1CB-4D4AC1D29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61A4-4193-411C-A787-EDF376E1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AA5F-6B44-425D-A920-5B9127C2C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E9C8-30D7-40E8-9FD1-130D3F429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56614-7CCB-4423-B507-30D865699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916D-759E-4B41-B754-AA01F655E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665F-63CB-4F1A-85A0-9DBCB86DA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F2C9-A4D2-481A-9DD4-F1F35743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BDEA-4557-4D5E-8344-118B61C4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E4E1-F0C6-44D7-A6F5-057FB9EE4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01D4A-758B-4A84-9566-0463EF892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D464-B416-40DA-AE5E-5FD6BDD18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826E-D99E-4F64-8E40-A39DDCF36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A8DA-50BE-49C7-955E-D684FDA87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8DC9-73F5-4192-BFF9-54EB8F62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679B-DA47-42BC-96F4-F12ACFAD1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1992-4D95-43C4-B4CA-35C13775A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8D6D0-A3F6-4736-B4D8-6AFA82339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AA8A-10ED-4963-89E7-ED853D1E5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44066-6FB7-4D9F-BDDA-F93FD67CD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9EA5B-7D89-4CDE-ACC7-C94AFCD3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F11D2-0C0C-4AE0-A2FF-A1F77A5B9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FF93-56CB-4D48-B826-B914597EA6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DE65-35B8-47DD-A1CB-4D4AC1D29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61A4-4193-411C-A787-EDF376E13D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AA5F-6B44-425D-A920-5B9127C2C3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E9C8-30D7-40E8-9FD1-130D3F429E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56614-7CCB-4423-B507-30D865699B2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916D-759E-4B41-B754-AA01F655E7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665F-63CB-4F1A-85A0-9DBCB86DAE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F2C9-A4D2-481A-9DD4-F1F3574347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BDEA-4557-4D5E-8344-118B61C49D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E4E1-F0C6-44D7-A6F5-057FB9EE40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81000"/>
            <a:ext cx="6324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1981200"/>
            <a:ext cx="63246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1FF93-56CB-4D48-B826-B914597E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ADE65-35B8-47DD-A1CB-4D4AC1D29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161A4-4193-411C-A787-EDF376E13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314700" cy="3306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9AA5F-6B44-425D-A920-5B9127C2C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EE9C8-30D7-40E8-9FD1-130D3F429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56614-7CCB-4423-B507-30D865699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916D-759E-4B41-B754-AA01F655E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B665F-63CB-4F1A-85A0-9DBCB86DA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1F2C9-A4D2-481A-9DD4-F1F35743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DBDEA-4557-4D5E-8344-118B61C49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676400"/>
            <a:ext cx="1695450" cy="4449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1676400"/>
            <a:ext cx="4933950" cy="4449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E4E1-F0C6-44D7-A6F5-057FB9EE4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01D4A-758B-4A84-9566-0463EF892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D464-B416-40DA-AE5E-5FD6BDD18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6826E-D99E-4F64-8E40-A39DDCF36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2100" y="2819400"/>
            <a:ext cx="3467100" cy="3124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A8DA-50BE-49C7-955E-D684FDA87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E8DC9-73F5-4192-BFF9-54EB8F628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9679B-DA47-42BC-96F4-F12ACFAD1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91992-4D95-43C4-B4CA-35C13775A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8D6D0-A3F6-4736-B4D8-6AFA82339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AA8A-10ED-4963-89E7-ED853D1E5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44066-6FB7-4D9F-BDDA-F93FD67CD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1676400"/>
            <a:ext cx="17716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1676400"/>
            <a:ext cx="516255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9EA5B-7D89-4CDE-ACC7-C94AFCD3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90600" y="1600200"/>
            <a:ext cx="73152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F11D2-0C0C-4AE0-A2FF-A1F77A5B9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image" Target="../media/image12.jpeg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3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image" Target="../media/image11.png"/><Relationship Id="rId5" Type="http://schemas.openxmlformats.org/officeDocument/2006/relationships/image" Target="../media/image12.jpeg"/><Relationship Id="rId4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15.xml"/><Relationship Id="rId1" Type="http://schemas.openxmlformats.org/officeDocument/2006/relationships/slideLayout" Target="../slideLayouts/slideLayout114.xml"/><Relationship Id="rId6" Type="http://schemas.openxmlformats.org/officeDocument/2006/relationships/image" Target="../media/image11.png"/><Relationship Id="rId5" Type="http://schemas.openxmlformats.org/officeDocument/2006/relationships/image" Target="../media/image1.jpeg"/><Relationship Id="rId4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Relationship Id="rId14" Type="http://schemas.openxmlformats.org/officeDocument/2006/relationships/image" Target="../media/image1.jpeg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29.xml"/><Relationship Id="rId4" Type="http://schemas.openxmlformats.org/officeDocument/2006/relationships/image" Target="../media/image1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8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slideLayout" Target="../slideLayouts/slideLayout59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Relationship Id="rId14" Type="http://schemas.openxmlformats.org/officeDocument/2006/relationships/image" Target="../media/image4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image" Target="../media/image8.jpe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image" Target="../media/image9.jpeg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7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96.xml"/><Relationship Id="rId1" Type="http://schemas.openxmlformats.org/officeDocument/2006/relationships/slideLayout" Target="../slideLayouts/slideLayout95.xml"/><Relationship Id="rId6" Type="http://schemas.openxmlformats.org/officeDocument/2006/relationships/image" Target="../media/image9.jpeg"/><Relationship Id="rId5" Type="http://schemas.openxmlformats.org/officeDocument/2006/relationships/theme" Target="../theme/theme9.xml"/><Relationship Id="rId4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5" r:id="rId2"/>
    <p:sldLayoutId id="2147483866" r:id="rId3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7" r:id="rId2"/>
    <p:sldLayoutId id="2147483868" r:id="rId3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7F3BBA2-8240-45F3-9F4D-B9B43BE47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DAD14D2-9681-48D5-AA3A-0FD298302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9CE4C92-17CA-4715-B4B7-296CAD6B769F}" type="datetimeFigureOut">
              <a:rPr lang="en-US" smtClean="0"/>
              <a:pPr/>
              <a:t>10/4/2010</a:t>
            </a:fld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061B599-F4D1-42C2-AA93-22D31CC7D7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676400"/>
            <a:ext cx="6781800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2819400"/>
            <a:ext cx="67818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37F3BBA2-8240-45F3-9F4D-B9B43BE47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676400"/>
            <a:ext cx="7086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2819400"/>
            <a:ext cx="7086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DAD14D2-9681-48D5-AA3A-0FD298302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7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69" r:id="rId2"/>
    <p:sldLayoutId id="2147483870" r:id="rId3"/>
    <p:sldLayoutId id="2147483871" r:id="rId4"/>
  </p:sldLayoutIdLst>
  <p:transition spd="med"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43200"/>
            <a:ext cx="7681913" cy="198120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rgbClr val="FFFF66"/>
                </a:solidFill>
              </a:rPr>
              <a:t>A first-year early matriculation, student retention, and success program</a:t>
            </a:r>
            <a:endParaRPr lang="en-US" sz="4800" dirty="0">
              <a:solidFill>
                <a:srgbClr val="FFFF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29200"/>
            <a:ext cx="7681913" cy="1828800"/>
          </a:xfrm>
        </p:spPr>
        <p:txBody>
          <a:bodyPr/>
          <a:lstStyle/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endParaRPr lang="en-US" sz="1000" dirty="0" smtClean="0"/>
          </a:p>
          <a:p>
            <a:pPr algn="ctr"/>
            <a:endParaRPr lang="en-US" sz="1000" dirty="0" smtClean="0">
              <a:solidFill>
                <a:schemeClr val="bg1"/>
              </a:solidFill>
            </a:endParaRP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Developed and Coordinated by Jennifer Braidwood &amp; Jesus Miranda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4" name="Picture 3" descr="C-LIN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215900"/>
            <a:ext cx="3200400" cy="22225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09 –10 </a:t>
            </a:r>
            <a:r>
              <a:rPr lang="en-US" dirty="0"/>
              <a:t>Average </a:t>
            </a:r>
            <a:r>
              <a:rPr lang="en-US" dirty="0" smtClean="0"/>
              <a:t>GPA </a:t>
            </a:r>
            <a:r>
              <a:rPr lang="en-US" dirty="0"/>
              <a:t>Comparison</a:t>
            </a:r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412875"/>
          <a:ext cx="8382000" cy="5140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Persistence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1534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6248400" y="1752600"/>
            <a:ext cx="2438400" cy="1447800"/>
          </a:xfrm>
          <a:prstGeom prst="bracketPair">
            <a:avLst>
              <a:gd name="adj" fmla="val 805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lang="en-US" b="1" dirty="0" smtClean="0"/>
              <a:t>72</a:t>
            </a:r>
            <a:r>
              <a:rPr kumimoji="0" lang="en-US" b="1" u="none" strike="noStrike" cap="none" normalizeH="0" baseline="0" dirty="0" smtClean="0">
                <a:ln>
                  <a:noFill/>
                </a:ln>
                <a:effectLst/>
              </a:rPr>
              <a:t>% of students completing Cuyamaca Link</a:t>
            </a:r>
            <a:r>
              <a:rPr kumimoji="0" lang="en-US" b="1" u="none" strike="noStrike" cap="none" normalizeH="0" dirty="0" smtClean="0">
                <a:ln>
                  <a:noFill/>
                </a:ln>
                <a:effectLst/>
              </a:rPr>
              <a:t> returned</a:t>
            </a:r>
            <a:r>
              <a:rPr kumimoji="0" lang="en-US" b="1" u="none" strike="noStrike" cap="none" normalizeH="0" baseline="0" dirty="0" smtClean="0">
                <a:ln>
                  <a:noFill/>
                </a:ln>
                <a:effectLst/>
              </a:rPr>
              <a:t> for the Fall 2010 semester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86200"/>
            <a:ext cx="8382000" cy="2514600"/>
          </a:xfrm>
        </p:spPr>
        <p:txBody>
          <a:bodyPr>
            <a:normAutofit fontScale="90000"/>
          </a:bodyPr>
          <a:lstStyle/>
          <a:p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Thank you for your time this evening.</a:t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Any questions or comments?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1371600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334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Cuyamaca Link could not function successfully without the full support and cooperation of Admissions &amp; Records, our assessment office, General Counseling, Outreach &amp; Community Relations, Disabled Students Programs &amp; Services, PDC, our Faculty, Staff and Administration. </a:t>
            </a:r>
          </a:p>
          <a:p>
            <a:endParaRPr lang="en-US" sz="2400" i="1" dirty="0" smtClean="0"/>
          </a:p>
          <a:p>
            <a:r>
              <a:rPr lang="en-US" sz="2400" i="1" dirty="0" smtClean="0"/>
              <a:t>A big thank you, to Institutional Research for all current and future data!</a:t>
            </a:r>
            <a:endParaRPr lang="en-US" sz="24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Cuyamaca Link?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33400" y="9906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200" i="1" kern="0" noProof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57200" y="1219200"/>
          <a:ext cx="8229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943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In the 2007-08 Cuyamaca matriculation study of first-time students who participated in any part of our matriculation process; study conducted 04/13/2009 by District-wide Academic, Student, Planning &amp; Research</a:t>
            </a:r>
            <a:endParaRPr lang="en-US" sz="16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Cuyamaca Link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665380"/>
          </a:xfrm>
        </p:spPr>
        <p:txBody>
          <a:bodyPr/>
          <a:lstStyle/>
          <a:p>
            <a:pPr>
              <a:lnSpc>
                <a:spcPts val="5500"/>
              </a:lnSpc>
            </a:pPr>
            <a:r>
              <a:rPr lang="en-US" sz="2400" dirty="0" smtClean="0"/>
              <a:t>Eliminate barriers during transition from high school to college</a:t>
            </a:r>
          </a:p>
          <a:p>
            <a:pPr>
              <a:lnSpc>
                <a:spcPts val="5500"/>
              </a:lnSpc>
            </a:pPr>
            <a:r>
              <a:rPr lang="en-US" sz="2400" dirty="0" smtClean="0"/>
              <a:t>Require registration for English/ESL and Math </a:t>
            </a:r>
          </a:p>
          <a:p>
            <a:pPr>
              <a:lnSpc>
                <a:spcPts val="5500"/>
              </a:lnSpc>
            </a:pPr>
            <a:r>
              <a:rPr lang="en-US" sz="2400" dirty="0" smtClean="0"/>
              <a:t>Establish student support network via PDC 124 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Provide counselor assistance for appropriate course selection each semester and establish a long-term educational plan</a:t>
            </a:r>
          </a:p>
          <a:p>
            <a:pPr>
              <a:lnSpc>
                <a:spcPts val="5500"/>
              </a:lnSpc>
            </a:pPr>
            <a:r>
              <a:rPr lang="en-US" sz="2400" dirty="0" smtClean="0"/>
              <a:t>Eliminate overloading of units by first-year students</a:t>
            </a:r>
          </a:p>
          <a:p>
            <a:pPr>
              <a:lnSpc>
                <a:spcPts val="5500"/>
              </a:lnSpc>
            </a:pPr>
            <a:r>
              <a:rPr lang="en-US" sz="2400" dirty="0" smtClean="0"/>
              <a:t>Programmatic planning for timely completion of academic goals</a:t>
            </a:r>
            <a:endParaRPr lang="en-US" sz="2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Cuyamaca Link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267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Pilot year 2009-10, four feeder high schools from the Grossmont Union High School District participated in Cuyamaca  Link</a:t>
            </a:r>
          </a:p>
          <a:p>
            <a:r>
              <a:rPr lang="en-US" sz="2400" dirty="0" smtClean="0"/>
              <a:t>Pilot year requirements were flexible, end result 416 participants</a:t>
            </a:r>
          </a:p>
          <a:p>
            <a:r>
              <a:rPr lang="en-US" sz="2400" dirty="0" smtClean="0"/>
              <a:t>304 (73%) completed the matriculation process for the program </a:t>
            </a:r>
          </a:p>
          <a:p>
            <a:r>
              <a:rPr lang="en-US" sz="2400" dirty="0" smtClean="0"/>
              <a:t>Of those students who completed the program, 253 participants (83%) enrolled in classes for the Fall 2009 semester at Cuyamaca</a:t>
            </a:r>
          </a:p>
          <a:p>
            <a:r>
              <a:rPr lang="en-US" sz="2400" dirty="0" smtClean="0"/>
              <a:t>2010-11, Steele Canyon was added, and 499 participants completed the matriculation process for Cuyamaca Link</a:t>
            </a:r>
          </a:p>
          <a:p>
            <a:r>
              <a:rPr lang="en-US" sz="2400" dirty="0" smtClean="0"/>
              <a:t>449 (90%) are enrolled at Cuyamaca College for Fall 2010 </a:t>
            </a:r>
          </a:p>
          <a:p>
            <a:pPr marL="0" indent="0">
              <a:buNone/>
            </a:pPr>
            <a:endParaRPr lang="en-US" sz="1700" dirty="0" smtClean="0"/>
          </a:p>
          <a:p>
            <a:pPr marL="0" indent="0">
              <a:buNone/>
            </a:pPr>
            <a:endParaRPr lang="en-US" sz="1700" dirty="0" smtClean="0"/>
          </a:p>
        </p:txBody>
      </p:sp>
      <p:graphicFrame>
        <p:nvGraphicFramePr>
          <p:cNvPr id="5" name="Diagram 4"/>
          <p:cNvGraphicFramePr/>
          <p:nvPr/>
        </p:nvGraphicFramePr>
        <p:xfrm>
          <a:off x="1066800" y="4876800"/>
          <a:ext cx="7772400" cy="152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Participants’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124957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2009-10 Cuyamaca Link participants were asked: </a:t>
            </a:r>
          </a:p>
          <a:p>
            <a:pPr marL="0" indent="0">
              <a:buNone/>
            </a:pPr>
            <a:r>
              <a:rPr lang="en-US" sz="2800" dirty="0" smtClean="0"/>
              <a:t>“</a:t>
            </a:r>
            <a:r>
              <a:rPr lang="en-US" sz="2800" i="1" dirty="0" smtClean="0"/>
              <a:t>Based on your experience, how helpful was the Cuyamaca Link Program to you?</a:t>
            </a:r>
            <a:r>
              <a:rPr lang="en-US" sz="2800" dirty="0" smtClean="0"/>
              <a:t>” 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2819400"/>
          <a:ext cx="7086600" cy="383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Skills Students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775597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 smtClean="0"/>
              <a:t>Of the 253 Cuyamaca Link students enrolled for Fall 2009, 150 students assessed into basic skills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219200" y="2362200"/>
          <a:ext cx="70866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2009 Basic Skills Students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219200"/>
          <a:ext cx="83820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2009 Retention and Success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33400" y="1066800"/>
          <a:ext cx="81534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dirty="0" smtClean="0"/>
              <a:t>Spring 2010 Retention and Success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/>
        </p:nvGraphicFramePr>
        <p:xfrm>
          <a:off x="609600" y="10668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Sample presentation slides(3)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0.xml><?xml version="1.0" encoding="utf-8"?>
<a:theme xmlns:a="http://schemas.openxmlformats.org/drawingml/2006/main" name="Sample presentation slides(4)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1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2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3.xml><?xml version="1.0" encoding="utf-8"?>
<a:theme xmlns:a="http://schemas.openxmlformats.org/drawingml/2006/main" name="1_Sample presentation slides(3)">
  <a:themeElements>
    <a:clrScheme name="Teal Template-Template">
      <a:dk1>
        <a:srgbClr val="000000"/>
      </a:dk1>
      <a:lt1>
        <a:srgbClr val="FFFFFF"/>
      </a:lt1>
      <a:dk2>
        <a:srgbClr val="056981"/>
      </a:dk2>
      <a:lt2>
        <a:srgbClr val="BEECE7"/>
      </a:lt2>
      <a:accent1>
        <a:srgbClr val="FFC000"/>
      </a:accent1>
      <a:accent2>
        <a:srgbClr val="6B8EC7"/>
      </a:accent2>
      <a:accent3>
        <a:srgbClr val="DF8045"/>
      </a:accent3>
      <a:accent4>
        <a:srgbClr val="35C595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4.xml><?xml version="1.0" encoding="utf-8"?>
<a:theme xmlns:a="http://schemas.openxmlformats.org/drawingml/2006/main" name="3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ck of books design template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ue strands design templat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Librarystacks">
  <a:themeElements>
    <a:clrScheme name="Stack of book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ck of books design templat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ck of book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ck of book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ck of book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Blue strands design template">
  <a:themeElements>
    <a:clrScheme name="Blue strands design template 3">
      <a:dk1>
        <a:srgbClr val="5F5F5F"/>
      </a:dk1>
      <a:lt1>
        <a:srgbClr val="DEF6F1"/>
      </a:lt1>
      <a:dk2>
        <a:srgbClr val="B2B2B2"/>
      </a:dk2>
      <a:lt2>
        <a:srgbClr val="969696"/>
      </a:lt2>
      <a:accent1>
        <a:srgbClr val="E6E6E6"/>
      </a:accent1>
      <a:accent2>
        <a:srgbClr val="8DC6FF"/>
      </a:accent2>
      <a:accent3>
        <a:srgbClr val="ECFAF7"/>
      </a:accent3>
      <a:accent4>
        <a:srgbClr val="505050"/>
      </a:accent4>
      <a:accent5>
        <a:srgbClr val="F0F0F0"/>
      </a:accent5>
      <a:accent6>
        <a:srgbClr val="7FB3E7"/>
      </a:accent6>
      <a:hlink>
        <a:srgbClr val="0066CC"/>
      </a:hlink>
      <a:folHlink>
        <a:srgbClr val="0000FF"/>
      </a:folHlink>
    </a:clrScheme>
    <a:fontScheme name="Blue strands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e strands design template 1">
        <a:dk1>
          <a:srgbClr val="0099FF"/>
        </a:dk1>
        <a:lt1>
          <a:srgbClr val="FFFFFF"/>
        </a:lt1>
        <a:dk2>
          <a:srgbClr val="0099FF"/>
        </a:dk2>
        <a:lt2>
          <a:srgbClr val="808080"/>
        </a:lt2>
        <a:accent1>
          <a:srgbClr val="B9D6E5"/>
        </a:accent1>
        <a:accent2>
          <a:srgbClr val="333399"/>
        </a:accent2>
        <a:accent3>
          <a:srgbClr val="FFFFFF"/>
        </a:accent3>
        <a:accent4>
          <a:srgbClr val="0082DA"/>
        </a:accent4>
        <a:accent5>
          <a:srgbClr val="D9E8F0"/>
        </a:accent5>
        <a:accent6>
          <a:srgbClr val="2D2D8A"/>
        </a:accent6>
        <a:hlink>
          <a:srgbClr val="3366C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2">
        <a:dk1>
          <a:srgbClr val="808080"/>
        </a:dk1>
        <a:lt1>
          <a:srgbClr val="FFFFFF"/>
        </a:lt1>
        <a:dk2>
          <a:srgbClr val="0066CC"/>
        </a:dk2>
        <a:lt2>
          <a:srgbClr val="969696"/>
        </a:lt2>
        <a:accent1>
          <a:srgbClr val="DDDDDD"/>
        </a:accent1>
        <a:accent2>
          <a:srgbClr val="33CCFF"/>
        </a:accent2>
        <a:accent3>
          <a:srgbClr val="FFFFFF"/>
        </a:accent3>
        <a:accent4>
          <a:srgbClr val="6C6C6C"/>
        </a:accent4>
        <a:accent5>
          <a:srgbClr val="EBEBEB"/>
        </a:accent5>
        <a:accent6>
          <a:srgbClr val="2DB9E7"/>
        </a:accent6>
        <a:hlink>
          <a:srgbClr val="CC33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3">
        <a:dk1>
          <a:srgbClr val="5F5F5F"/>
        </a:dk1>
        <a:lt1>
          <a:srgbClr val="DEF6F1"/>
        </a:lt1>
        <a:dk2>
          <a:srgbClr val="B2B2B2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50505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4">
        <a:dk1>
          <a:srgbClr val="3366CC"/>
        </a:dk1>
        <a:lt1>
          <a:srgbClr val="FFFFFF"/>
        </a:lt1>
        <a:dk2>
          <a:srgbClr val="66CCFF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2A56AE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5">
        <a:dk1>
          <a:srgbClr val="808080"/>
        </a:dk1>
        <a:lt1>
          <a:srgbClr val="FFFFD9"/>
        </a:lt1>
        <a:dk2>
          <a:srgbClr val="3366CC"/>
        </a:dk2>
        <a:lt2>
          <a:srgbClr val="777777"/>
        </a:lt2>
        <a:accent1>
          <a:srgbClr val="EBEECA"/>
        </a:accent1>
        <a:accent2>
          <a:srgbClr val="99CCFF"/>
        </a:accent2>
        <a:accent3>
          <a:srgbClr val="FFFFE9"/>
        </a:accent3>
        <a:accent4>
          <a:srgbClr val="6C6C6C"/>
        </a:accent4>
        <a:accent5>
          <a:srgbClr val="F3F5E1"/>
        </a:accent5>
        <a:accent6>
          <a:srgbClr val="8AB9E7"/>
        </a:accent6>
        <a:hlink>
          <a:srgbClr val="2901BB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6">
        <a:dk1>
          <a:srgbClr val="3366CC"/>
        </a:dk1>
        <a:lt1>
          <a:srgbClr val="008080"/>
        </a:lt1>
        <a:dk2>
          <a:srgbClr val="3399FF"/>
        </a:dk2>
        <a:lt2>
          <a:srgbClr val="005A58"/>
        </a:lt2>
        <a:accent1>
          <a:srgbClr val="8BC2FF"/>
        </a:accent1>
        <a:accent2>
          <a:srgbClr val="FFFFCC"/>
        </a:accent2>
        <a:accent3>
          <a:srgbClr val="AAC0C0"/>
        </a:accent3>
        <a:accent4>
          <a:srgbClr val="2A56AE"/>
        </a:accent4>
        <a:accent5>
          <a:srgbClr val="C4DDFF"/>
        </a:accent5>
        <a:accent6>
          <a:srgbClr val="E7E7B9"/>
        </a:accent6>
        <a:hlink>
          <a:srgbClr val="990000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7">
        <a:dk1>
          <a:srgbClr val="666666"/>
        </a:dk1>
        <a:lt1>
          <a:srgbClr val="666699"/>
        </a:lt1>
        <a:dk2>
          <a:srgbClr val="99CCFF"/>
        </a:dk2>
        <a:lt2>
          <a:srgbClr val="3E3E5C"/>
        </a:lt2>
        <a:accent1>
          <a:srgbClr val="D2D2D2"/>
        </a:accent1>
        <a:accent2>
          <a:srgbClr val="8DC6FF"/>
        </a:accent2>
        <a:accent3>
          <a:srgbClr val="B8B8CA"/>
        </a:accent3>
        <a:accent4>
          <a:srgbClr val="565656"/>
        </a:accent4>
        <a:accent5>
          <a:srgbClr val="E5E5E5"/>
        </a:accent5>
        <a:accent6>
          <a:srgbClr val="7FB3E7"/>
        </a:accent6>
        <a:hlink>
          <a:srgbClr val="0066FF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strands design template 8">
        <a:dk1>
          <a:srgbClr val="5C1F00"/>
        </a:dk1>
        <a:lt1>
          <a:srgbClr val="9C3408"/>
        </a:lt1>
        <a:dk2>
          <a:srgbClr val="800000"/>
        </a:dk2>
        <a:lt2>
          <a:srgbClr val="73BCFF"/>
        </a:lt2>
        <a:accent1>
          <a:srgbClr val="D99965"/>
        </a:accent1>
        <a:accent2>
          <a:srgbClr val="3366CC"/>
        </a:accent2>
        <a:accent3>
          <a:srgbClr val="C0AAAA"/>
        </a:accent3>
        <a:accent4>
          <a:srgbClr val="852B06"/>
        </a:accent4>
        <a:accent5>
          <a:srgbClr val="E9CAB8"/>
        </a:accent5>
        <a:accent6>
          <a:srgbClr val="2D5CB9"/>
        </a:accent6>
        <a:hlink>
          <a:srgbClr val="D3EBFF"/>
        </a:hlink>
        <a:folHlink>
          <a:srgbClr val="FED3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9">
        <a:dk1>
          <a:srgbClr val="336699"/>
        </a:dk1>
        <a:lt1>
          <a:srgbClr val="1270AA"/>
        </a:lt1>
        <a:dk2>
          <a:srgbClr val="000000"/>
        </a:dk2>
        <a:lt2>
          <a:srgbClr val="66CCFF"/>
        </a:lt2>
        <a:accent1>
          <a:srgbClr val="AAE1FA"/>
        </a:accent1>
        <a:accent2>
          <a:srgbClr val="0033CC"/>
        </a:accent2>
        <a:accent3>
          <a:srgbClr val="AAAAAA"/>
        </a:accent3>
        <a:accent4>
          <a:srgbClr val="0E5F91"/>
        </a:accent4>
        <a:accent5>
          <a:srgbClr val="D2EEFC"/>
        </a:accent5>
        <a:accent6>
          <a:srgbClr val="002DB9"/>
        </a:accent6>
        <a:hlink>
          <a:srgbClr val="FF7500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strands design template 10">
        <a:dk1>
          <a:srgbClr val="003366"/>
        </a:dk1>
        <a:lt1>
          <a:srgbClr val="A9A9A9"/>
        </a:lt1>
        <a:dk2>
          <a:srgbClr val="000099"/>
        </a:dk2>
        <a:lt2>
          <a:srgbClr val="66CCFF"/>
        </a:lt2>
        <a:accent1>
          <a:srgbClr val="336699"/>
        </a:accent1>
        <a:accent2>
          <a:srgbClr val="3333FF"/>
        </a:accent2>
        <a:accent3>
          <a:srgbClr val="AAAACA"/>
        </a:accent3>
        <a:accent4>
          <a:srgbClr val="909090"/>
        </a:accent4>
        <a:accent5>
          <a:srgbClr val="ADB8CA"/>
        </a:accent5>
        <a:accent6>
          <a:srgbClr val="2D2DE7"/>
        </a:accent6>
        <a:hlink>
          <a:srgbClr val="66CC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_Custom Design">
  <a:themeElements>
    <a:clrScheme name="1_Custom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6E6E6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0F0F0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4D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D6EB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EBEECA"/>
        </a:accent1>
        <a:accent2>
          <a:srgbClr val="DBFF75"/>
        </a:accent2>
        <a:accent3>
          <a:srgbClr val="FFFFE9"/>
        </a:accent3>
        <a:accent4>
          <a:srgbClr val="000000"/>
        </a:accent4>
        <a:accent5>
          <a:srgbClr val="F3F5E1"/>
        </a:accent5>
        <a:accent6>
          <a:srgbClr val="C6E769"/>
        </a:accent6>
        <a:hlink>
          <a:srgbClr val="8FA418"/>
        </a:hlink>
        <a:folHlink>
          <a:srgbClr val="FF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58572B"/>
        </a:dk1>
        <a:lt1>
          <a:srgbClr val="008080"/>
        </a:lt1>
        <a:dk2>
          <a:srgbClr val="FFFF99"/>
        </a:dk2>
        <a:lt2>
          <a:srgbClr val="005A58"/>
        </a:lt2>
        <a:accent1>
          <a:srgbClr val="CCCC99"/>
        </a:accent1>
        <a:accent2>
          <a:srgbClr val="FFFFCC"/>
        </a:accent2>
        <a:accent3>
          <a:srgbClr val="AAC0C0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ample presentation slides(2)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9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2CTOswirls_curves</Template>
  <TotalTime>2482</TotalTime>
  <Words>482</Words>
  <Application>Microsoft Office PowerPoint</Application>
  <PresentationFormat>On-screen Show (4:3)</PresentationFormat>
  <Paragraphs>103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14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Sample presentation slides(3)</vt:lpstr>
      <vt:lpstr>Stack of books design template</vt:lpstr>
      <vt:lpstr>Blue strands design template</vt:lpstr>
      <vt:lpstr>1_Custom Design</vt:lpstr>
      <vt:lpstr>Librarystacks</vt:lpstr>
      <vt:lpstr>1_Blue strands design template</vt:lpstr>
      <vt:lpstr>2_Custom Design</vt:lpstr>
      <vt:lpstr>Sample presentation slides(2)</vt:lpstr>
      <vt:lpstr>White with Courier font for code slides</vt:lpstr>
      <vt:lpstr>Sample presentation slides(4)</vt:lpstr>
      <vt:lpstr>1_White with Courier font for code slides</vt:lpstr>
      <vt:lpstr>2_White with Courier font for code slides</vt:lpstr>
      <vt:lpstr>1_Sample presentation slides(3)</vt:lpstr>
      <vt:lpstr>3_White with Courier font for code slides</vt:lpstr>
      <vt:lpstr>A first-year early matriculation, student retention, and success program</vt:lpstr>
      <vt:lpstr>Why Cuyamaca Link?</vt:lpstr>
      <vt:lpstr>Cuyamaca Link Objectives</vt:lpstr>
      <vt:lpstr>Cuyamaca Link Participants</vt:lpstr>
      <vt:lpstr>Participants’ perspective</vt:lpstr>
      <vt:lpstr>Basic Skills Students</vt:lpstr>
      <vt:lpstr>Fall 2009 Basic Skills Students</vt:lpstr>
      <vt:lpstr>Fall 2009 Retention and Success</vt:lpstr>
      <vt:lpstr>Spring 2010 Retention and Success</vt:lpstr>
      <vt:lpstr>09 –10 Average GPA Comparison</vt:lpstr>
      <vt:lpstr>Student Persistence</vt:lpstr>
      <vt:lpstr> Thank you for your time this evening.   Any questions or comments?</vt:lpstr>
    </vt:vector>
  </TitlesOfParts>
  <Company>GCCCD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Abel</dc:creator>
  <cp:lastModifiedBy>jerry.buckley</cp:lastModifiedBy>
  <cp:revision>221</cp:revision>
  <dcterms:created xsi:type="dcterms:W3CDTF">2010-02-23T17:34:48Z</dcterms:created>
  <dcterms:modified xsi:type="dcterms:W3CDTF">2010-10-05T00:41:29Z</dcterms:modified>
</cp:coreProperties>
</file>